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57" r:id="rId5"/>
    <p:sldId id="263" r:id="rId6"/>
    <p:sldId id="367" r:id="rId7"/>
    <p:sldId id="362" r:id="rId8"/>
    <p:sldId id="365" r:id="rId9"/>
    <p:sldId id="366" r:id="rId10"/>
    <p:sldId id="371" r:id="rId11"/>
    <p:sldId id="265" r:id="rId12"/>
    <p:sldId id="266" r:id="rId13"/>
    <p:sldId id="269" r:id="rId14"/>
    <p:sldId id="268" r:id="rId15"/>
    <p:sldId id="271" r:id="rId16"/>
    <p:sldId id="272" r:id="rId17"/>
    <p:sldId id="380" r:id="rId18"/>
    <p:sldId id="381" r:id="rId19"/>
    <p:sldId id="370" r:id="rId20"/>
    <p:sldId id="372" r:id="rId21"/>
    <p:sldId id="277" r:id="rId22"/>
    <p:sldId id="278" r:id="rId23"/>
    <p:sldId id="378" r:id="rId24"/>
    <p:sldId id="4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5827808-022B-4449-82CB-D9DF8FE4CE2B}">
          <p14:sldIdLst>
            <p14:sldId id="257"/>
          </p14:sldIdLst>
        </p14:section>
        <p14:section name="Conversation as a platform" id="{148A1904-268F-C94D-8A5D-74ED984ABCEE}">
          <p14:sldIdLst>
            <p14:sldId id="263"/>
            <p14:sldId id="367"/>
            <p14:sldId id="362"/>
            <p14:sldId id="365"/>
            <p14:sldId id="366"/>
          </p14:sldIdLst>
        </p14:section>
        <p14:section name="The Bot Framework" id="{B985B2B8-69D2-4240-AA3F-F9603FBC8273}">
          <p14:sldIdLst>
            <p14:sldId id="371"/>
            <p14:sldId id="265"/>
            <p14:sldId id="266"/>
            <p14:sldId id="269"/>
          </p14:sldIdLst>
        </p14:section>
        <p14:section name="Your Bot" id="{ADE27B55-7C57-EC4A-B020-CD88CA18BACA}">
          <p14:sldIdLst>
            <p14:sldId id="268"/>
          </p14:sldIdLst>
        </p14:section>
        <p14:section name="Channels" id="{F847C67B-BB5A-E34B-AF31-FDB6EE378DD9}">
          <p14:sldIdLst>
            <p14:sldId id="271"/>
            <p14:sldId id="272"/>
            <p14:sldId id="380"/>
            <p14:sldId id="381"/>
          </p14:sldIdLst>
        </p14:section>
        <p14:section name="Cognitive Services" id="{F4865DD4-E124-0341-9A29-11C1EBD7B160}">
          <p14:sldIdLst>
            <p14:sldId id="370"/>
            <p14:sldId id="372"/>
            <p14:sldId id="277"/>
            <p14:sldId id="278"/>
          </p14:sldIdLst>
        </p14:section>
        <p14:section name="Summary" id="{D68D0968-490D-EE46-BB9B-75A3B409A16B}">
          <p14:sldIdLst>
            <p14:sldId id="378"/>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050"/>
    <a:srgbClr val="6092C1"/>
    <a:srgbClr val="7DA7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40"/>
    <p:restoredTop sz="94593"/>
  </p:normalViewPr>
  <p:slideViewPr>
    <p:cSldViewPr snapToGrid="0">
      <p:cViewPr varScale="1">
        <p:scale>
          <a:sx n="103" d="100"/>
          <a:sy n="103" d="100"/>
        </p:scale>
        <p:origin x="184"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0EBDC-37CD-644C-96BC-019F0D48E578}" type="datetimeFigureOut">
              <a:rPr lang="en-US" smtClean="0"/>
              <a:t>12/18/18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A923DF-B150-9642-812A-1E59AE8A5F67}" type="slidenum">
              <a:rPr lang="en-US" smtClean="0"/>
              <a:t>‹#›</a:t>
            </a:fld>
            <a:endParaRPr lang="en-US"/>
          </a:p>
        </p:txBody>
      </p:sp>
    </p:spTree>
    <p:extLst>
      <p:ext uri="{BB962C8B-B14F-4D97-AF65-F5344CB8AC3E}">
        <p14:creationId xmlns:p14="http://schemas.microsoft.com/office/powerpoint/2010/main" val="210034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daptivecards.io/sampl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Think of bots as new applications that you converse with. Instead of looking through multiple apps, or pages and pages of websites, you can call on any application as a bot within this conversational canvas.</a:t>
            </a:r>
          </a:p>
          <a:p>
            <a:endParaRPr lang="en-US"/>
          </a:p>
          <a:p>
            <a:r>
              <a:rPr lang="en-US"/>
              <a:t>Bots are the new ‘apps,’ and digital assistants are meta apps or like the new browsers. In this way, intelligence is infused into all of your interactions. </a:t>
            </a:r>
          </a:p>
          <a:p>
            <a:endParaRPr lang="en-US"/>
          </a:p>
          <a:p>
            <a:r>
              <a:rPr lang="en-US"/>
              <a:t>Think of a bot as an app that users interact with in a conversational way. Bots can communicate conversationally with text, cards, or speech. </a:t>
            </a:r>
          </a:p>
          <a:p>
            <a:endParaRPr lang="en-US"/>
          </a:p>
          <a:p>
            <a:r>
              <a:rPr lang="en-US"/>
              <a:t>A bot may be as simple as basic pattern matching with a response, or it may be a sophisticated weaving of artificial intelligence techniques with complex conversational state tracking and integration to existing business services.</a:t>
            </a:r>
          </a:p>
          <a:p>
            <a:endParaRPr lang="en-US"/>
          </a:p>
          <a:p>
            <a:r>
              <a:rPr lang="en-US"/>
              <a:t>In 2016 Google stated that over 20% of their mobile queries are not voice searches.</a:t>
            </a:r>
          </a:p>
          <a:p>
            <a:endParaRPr lang="en-US"/>
          </a:p>
          <a:p>
            <a:r>
              <a:rPr lang="en-US"/>
              <a:t>http://searchengineland.com/google-reveals-20-percent-queries-voice-queries-249917</a:t>
            </a:r>
          </a:p>
        </p:txBody>
      </p:sp>
      <p:sp>
        <p:nvSpPr>
          <p:cNvPr id="4" name="Slide Number Placeholder 3"/>
          <p:cNvSpPr>
            <a:spLocks noGrp="1"/>
          </p:cNvSpPr>
          <p:nvPr>
            <p:ph type="sldNum" sz="quarter" idx="10"/>
          </p:nvPr>
        </p:nvSpPr>
        <p:spPr/>
        <p:txBody>
          <a:bodyPr/>
          <a:lstStyle/>
          <a:p>
            <a:fld id="{ECA923DF-B150-9642-812A-1E59AE8A5F67}" type="slidenum">
              <a:rPr lang="en-US" smtClean="0"/>
              <a:t>2</a:t>
            </a:fld>
            <a:endParaRPr lang="en-US"/>
          </a:p>
        </p:txBody>
      </p:sp>
    </p:spTree>
    <p:extLst>
      <p:ext uri="{BB962C8B-B14F-4D97-AF65-F5344CB8AC3E}">
        <p14:creationId xmlns:p14="http://schemas.microsoft.com/office/powerpoint/2010/main" val="2126292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kern="1200">
                <a:effectLst/>
                <a:latin typeface="Segoe UI Light" pitchFamily="34" charset="0"/>
                <a:ea typeface="+mn-ea"/>
                <a:cs typeface="+mn-cs"/>
              </a:rPr>
              <a:t>How to develop your bot</a:t>
            </a:r>
          </a:p>
          <a:p>
            <a:r>
              <a:rPr lang="en-US" b="0" i="0" kern="1200">
                <a:effectLst/>
                <a:latin typeface="Segoe UI Light" pitchFamily="34" charset="0"/>
                <a:ea typeface="+mn-ea"/>
                <a:cs typeface="+mn-cs"/>
              </a:rPr>
              <a:t>There are several ways you can get started developing your first bot:</a:t>
            </a:r>
            <a:endParaRPr lang="en-US" b="0" i="0">
              <a:latin typeface="Segoe UI Light" pitchFamily="34" charset="0"/>
              <a:cs typeface="Segoe UI Light"/>
            </a:endParaRPr>
          </a:p>
          <a:p>
            <a:endParaRPr lang="en-US" sz="1200" b="0" i="0" kern="1200">
              <a:solidFill>
                <a:schemeClr val="tx1"/>
              </a:solidFill>
              <a:effectLst/>
              <a:latin typeface="Segoe UI Light" pitchFamily="34" charset="0"/>
              <a:ea typeface="+mn-ea"/>
              <a:cs typeface="+mn-cs"/>
            </a:endParaRPr>
          </a:p>
          <a:p>
            <a:r>
              <a:rPr lang="en-US" b="1" i="1" kern="1200">
                <a:effectLst/>
                <a:latin typeface="Segoe UI Light" pitchFamily="34" charset="0"/>
                <a:ea typeface="+mn-ea"/>
                <a:cs typeface="+mn-cs"/>
              </a:rPr>
              <a:t>Bot Builder</a:t>
            </a:r>
            <a:endParaRPr lang="en-US" b="1" i="1">
              <a:latin typeface="Segoe UI Light" pitchFamily="34" charset="0"/>
              <a:cs typeface="Segoe UI Light"/>
            </a:endParaRPr>
          </a:p>
          <a:p>
            <a:r>
              <a:rPr lang="en-US" b="0" i="0" kern="1200">
                <a:effectLst/>
                <a:latin typeface="Segoe UI Light" pitchFamily="34" charset="0"/>
                <a:ea typeface="+mn-ea"/>
                <a:cs typeface="+mn-cs"/>
              </a:rPr>
              <a:t>Develop using your local IDE.</a:t>
            </a:r>
            <a:endParaRPr lang="en-US" b="0" i="0">
              <a:latin typeface="Segoe UI Light" pitchFamily="34" charset="0"/>
              <a:cs typeface="Segoe UI Light"/>
            </a:endParaRPr>
          </a:p>
          <a:p>
            <a:r>
              <a:rPr lang="en-US" b="1" i="0" kern="1200" err="1">
                <a:effectLst/>
                <a:latin typeface="Segoe UI Light" pitchFamily="34" charset="0"/>
                <a:ea typeface="+mn-ea"/>
                <a:cs typeface="+mn-cs"/>
              </a:rPr>
              <a:t>.net</a:t>
            </a:r>
            <a:r>
              <a:rPr lang="en-US" b="1" i="0" kern="1200">
                <a:effectLst/>
                <a:latin typeface="Segoe UI Light" pitchFamily="34" charset="0"/>
                <a:ea typeface="+mn-ea"/>
                <a:cs typeface="+mn-cs"/>
              </a:rPr>
              <a:t> </a:t>
            </a:r>
            <a:r>
              <a:rPr lang="en-US" b="1" i="0" kern="1200" err="1">
                <a:effectLst/>
                <a:latin typeface="Segoe UI Light" pitchFamily="34" charset="0"/>
                <a:ea typeface="+mn-ea"/>
                <a:cs typeface="+mn-cs"/>
              </a:rPr>
              <a:t>sdk</a:t>
            </a:r>
            <a:endParaRPr lang="en-US" b="1" i="0" kern="1200">
              <a:effectLst/>
              <a:latin typeface="Segoe UI Light" pitchFamily="34" charset="0"/>
              <a:ea typeface="+mn-ea"/>
              <a:cs typeface="+mn-cs"/>
            </a:endParaRPr>
          </a:p>
          <a:p>
            <a:r>
              <a:rPr lang="en-US" b="0" i="0" kern="1200">
                <a:effectLst/>
                <a:latin typeface="Segoe UI Light" pitchFamily="34" charset="0"/>
                <a:ea typeface="+mn-ea"/>
                <a:cs typeface="+mn-cs"/>
              </a:rPr>
              <a:t>The Bot Builder SDK for .NET leverages C# to provide a familiar way for .NET developers to write bots.</a:t>
            </a:r>
            <a:endParaRPr lang="en-US" b="0" i="0">
              <a:latin typeface="Segoe UI Light" pitchFamily="34" charset="0"/>
              <a:cs typeface="Segoe UI Light"/>
            </a:endParaRPr>
          </a:p>
          <a:p>
            <a:r>
              <a:rPr lang="en-US" b="1" i="0" kern="1200">
                <a:effectLst/>
                <a:latin typeface="Segoe UI Light" pitchFamily="34" charset="0"/>
                <a:ea typeface="+mn-ea"/>
                <a:cs typeface="+mn-cs"/>
              </a:rPr>
              <a:t>node.js </a:t>
            </a:r>
            <a:r>
              <a:rPr lang="en-US" b="1" i="0" kern="1200" err="1">
                <a:effectLst/>
                <a:latin typeface="Segoe UI Light" pitchFamily="34" charset="0"/>
                <a:ea typeface="+mn-ea"/>
                <a:cs typeface="+mn-cs"/>
              </a:rPr>
              <a:t>sdk</a:t>
            </a:r>
            <a:endParaRPr lang="en-US" b="1" i="0" kern="1200">
              <a:effectLst/>
              <a:latin typeface="Segoe UI Light" pitchFamily="34" charset="0"/>
              <a:ea typeface="+mn-ea"/>
              <a:cs typeface="+mn-cs"/>
            </a:endParaRPr>
          </a:p>
          <a:p>
            <a:r>
              <a:rPr lang="en-US" b="0" i="0" kern="1200">
                <a:effectLst/>
                <a:latin typeface="Segoe UI Light" pitchFamily="34" charset="0"/>
                <a:ea typeface="+mn-ea"/>
                <a:cs typeface="+mn-cs"/>
              </a:rPr>
              <a:t>Bot Builder SDK for Node.js provides a familiar way for Node.js developers to write bots. The conversational logic for your bot is hosted as a web service. The Bot Builder SDK uses </a:t>
            </a:r>
            <a:r>
              <a:rPr lang="en-US" b="0" i="0" kern="1200" err="1">
                <a:effectLst/>
                <a:latin typeface="Segoe UI Light" pitchFamily="34" charset="0"/>
                <a:ea typeface="+mn-ea"/>
                <a:cs typeface="+mn-cs"/>
              </a:rPr>
              <a:t>restify</a:t>
            </a:r>
            <a:r>
              <a:rPr lang="en-US" b="0" i="0" kern="1200">
                <a:effectLst/>
                <a:latin typeface="Segoe UI Light" pitchFamily="34" charset="0"/>
                <a:ea typeface="+mn-ea"/>
                <a:cs typeface="+mn-cs"/>
              </a:rPr>
              <a:t>, a popular framework for building web services, to create the bot's web server. The SDK is also compatible with Express and the use of other web app frameworks is possible with some adaption.</a:t>
            </a:r>
            <a:endParaRPr lang="en-US" b="0" i="0">
              <a:latin typeface="Segoe UI Light" pitchFamily="34" charset="0"/>
              <a:cs typeface="Segoe UI Light"/>
            </a:endParaRPr>
          </a:p>
          <a:p>
            <a:endParaRPr lang="en-US" sz="1200" b="1" i="1" kern="1200">
              <a:solidFill>
                <a:schemeClr val="tx1"/>
              </a:solidFill>
              <a:effectLst/>
              <a:latin typeface="Segoe UI Light" pitchFamily="34" charset="0"/>
              <a:ea typeface="+mn-ea"/>
              <a:cs typeface="+mn-cs"/>
            </a:endParaRPr>
          </a:p>
          <a:p>
            <a:r>
              <a:rPr lang="en-US" b="1" i="1" kern="1200">
                <a:effectLst/>
                <a:latin typeface="Segoe UI Light" pitchFamily="34" charset="0"/>
                <a:ea typeface="+mn-ea"/>
                <a:cs typeface="+mn-cs"/>
              </a:rPr>
              <a:t>Azure Bot Service</a:t>
            </a:r>
            <a:endParaRPr lang="en-US" b="1" i="1">
              <a:latin typeface="Segoe UI Light" pitchFamily="34" charset="0"/>
              <a:cs typeface="Segoe UI Light"/>
            </a:endParaRPr>
          </a:p>
          <a:p>
            <a:r>
              <a:rPr lang="en-US" b="0" i="0" kern="1200">
                <a:effectLst/>
                <a:latin typeface="Segoe UI Light" pitchFamily="34" charset="0"/>
                <a:ea typeface="+mn-ea"/>
                <a:cs typeface="+mn-cs"/>
              </a:rPr>
              <a:t>The Azure Bot Service provides an integrated environment that is purpose-built for bot development</a:t>
            </a:r>
            <a:r>
              <a:rPr lang="en-US">
                <a:latin typeface="Segoe UI Light" pitchFamily="34" charset="0"/>
              </a:rPr>
              <a:t>.</a:t>
            </a:r>
            <a:r>
              <a:rPr lang="en-US" b="0" i="0" kern="1200">
                <a:effectLst/>
                <a:latin typeface="Segoe UI Light" pitchFamily="34" charset="0"/>
                <a:ea typeface="+mn-ea"/>
                <a:cs typeface="+mn-cs"/>
              </a:rPr>
              <a:t> </a:t>
            </a:r>
            <a:r>
              <a:rPr lang="en-US"/>
              <a:t>Create a bot in seconds</a:t>
            </a:r>
            <a:endParaRPr lang="en-US">
              <a:latin typeface="Segoe UI Light" pitchFamily="34" charset="0"/>
            </a:endParaRPr>
          </a:p>
          <a:p>
            <a:r>
              <a:rPr lang="en-US">
                <a:latin typeface="Segoe UI Light" pitchFamily="34" charset="0"/>
              </a:rPr>
              <a:t>It</a:t>
            </a:r>
            <a:r>
              <a:rPr lang="en-US" b="0" i="0" kern="1200">
                <a:effectLst/>
                <a:latin typeface="Segoe UI Light" pitchFamily="34" charset="0"/>
                <a:ea typeface="+mn-ea"/>
                <a:cs typeface="+mn-cs"/>
              </a:rPr>
              <a:t> is powered by Microsoft Bot Framework and Azure Functions, which means that your bot will run in a </a:t>
            </a:r>
            <a:r>
              <a:rPr lang="en-US" b="0" i="0" kern="1200" err="1">
                <a:effectLst/>
                <a:latin typeface="Segoe UI Light" pitchFamily="34" charset="0"/>
                <a:ea typeface="+mn-ea"/>
                <a:cs typeface="+mn-cs"/>
              </a:rPr>
              <a:t>serverless</a:t>
            </a:r>
            <a:r>
              <a:rPr lang="en-US" b="0" i="0" kern="1200">
                <a:effectLst/>
                <a:latin typeface="Segoe UI Light" pitchFamily="34" charset="0"/>
                <a:ea typeface="+mn-ea"/>
                <a:cs typeface="+mn-cs"/>
              </a:rPr>
              <a:t> environment on Azure that will scale based upon demand.</a:t>
            </a:r>
            <a:endParaRPr lang="en-US" b="0" i="0">
              <a:latin typeface="Segoe UI Light" pitchFamily="34" charset="0"/>
              <a:cs typeface="Segoe UI Light"/>
            </a:endParaRPr>
          </a:p>
          <a:p>
            <a:endParaRPr lang="en-US">
              <a:latin typeface="Segoe UI Light"/>
              <a:cs typeface="Segoe UI Light"/>
            </a:endParaRPr>
          </a:p>
          <a:p>
            <a:r>
              <a:rPr lang="en-US"/>
              <a:t>https://docs.microsoft.com/en-us/bot-framework/azure/azure-bot-service-overview</a:t>
            </a:r>
          </a:p>
          <a:p>
            <a:endParaRPr lang="en-US"/>
          </a:p>
        </p:txBody>
      </p:sp>
      <p:sp>
        <p:nvSpPr>
          <p:cNvPr id="4" name="Slide Number Placeholder 3"/>
          <p:cNvSpPr>
            <a:spLocks noGrp="1"/>
          </p:cNvSpPr>
          <p:nvPr>
            <p:ph type="sldNum" sz="quarter" idx="10"/>
          </p:nvPr>
        </p:nvSpPr>
        <p:spPr/>
        <p:txBody>
          <a:bodyPr/>
          <a:lstStyle/>
          <a:p>
            <a:fld id="{ECA923DF-B150-9642-812A-1E59AE8A5F67}" type="slidenum">
              <a:rPr lang="en-US" smtClean="0"/>
              <a:t>11</a:t>
            </a:fld>
            <a:endParaRPr lang="en-US"/>
          </a:p>
        </p:txBody>
      </p:sp>
    </p:spTree>
    <p:extLst>
      <p:ext uri="{BB962C8B-B14F-4D97-AF65-F5344CB8AC3E}">
        <p14:creationId xmlns:p14="http://schemas.microsoft.com/office/powerpoint/2010/main" val="1832279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Activities make up any exchange between the bot and the end user.</a:t>
            </a:r>
          </a:p>
          <a:p>
            <a:endParaRPr lang="en-US"/>
          </a:p>
          <a:p>
            <a:r>
              <a:rPr lang="en-US"/>
              <a:t>Activity functionality can vary between different channels. </a:t>
            </a:r>
            <a:r>
              <a:rPr lang="en-US" err="1"/>
              <a:t>E.g</a:t>
            </a:r>
            <a:r>
              <a:rPr lang="en-US"/>
              <a:t> Skype will send an activity when a user starts typing, but we wouldn’t know in a Text Message.</a:t>
            </a:r>
          </a:p>
          <a:p>
            <a:endParaRPr lang="en-US"/>
          </a:p>
          <a:p>
            <a:r>
              <a:rPr lang="en-US"/>
              <a:t>A message is the most common type of activity, messages can range from basic text to interactive elements with buttons, images and videos.</a:t>
            </a:r>
          </a:p>
        </p:txBody>
      </p:sp>
      <p:sp>
        <p:nvSpPr>
          <p:cNvPr id="4" name="Slide Number Placeholder 3"/>
          <p:cNvSpPr>
            <a:spLocks noGrp="1"/>
          </p:cNvSpPr>
          <p:nvPr>
            <p:ph type="sldNum" sz="quarter" idx="10"/>
          </p:nvPr>
        </p:nvSpPr>
        <p:spPr/>
        <p:txBody>
          <a:bodyPr/>
          <a:lstStyle/>
          <a:p>
            <a:fld id="{ECA923DF-B150-9642-812A-1E59AE8A5F67}" type="slidenum">
              <a:rPr lang="en-US" smtClean="0"/>
              <a:t>13</a:t>
            </a:fld>
            <a:endParaRPr lang="en-US"/>
          </a:p>
        </p:txBody>
      </p:sp>
    </p:spTree>
    <p:extLst>
      <p:ext uri="{BB962C8B-B14F-4D97-AF65-F5344CB8AC3E}">
        <p14:creationId xmlns:p14="http://schemas.microsoft.com/office/powerpoint/2010/main" val="95309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Bot Framework currently supports eight types of rich cards:</a:t>
            </a:r>
          </a:p>
          <a:p>
            <a:endParaRPr lang="en-US"/>
          </a:p>
          <a:p>
            <a:r>
              <a:rPr lang="en-US"/>
              <a:t>Rich cards can be attached to messages to provide detailed responses to a user.</a:t>
            </a:r>
          </a:p>
          <a:p>
            <a:endParaRPr lang="en-US"/>
          </a:p>
          <a:p>
            <a:r>
              <a:rPr lang="en-US"/>
              <a:t>You can attach singular cards or multiple cards in a carousel.</a:t>
            </a:r>
          </a:p>
          <a:p>
            <a:endParaRPr lang="en-US"/>
          </a:p>
          <a:p>
            <a:r>
              <a:rPr lang="en-US">
                <a:solidFill>
                  <a:srgbClr val="FFFFFF"/>
                </a:solidFill>
              </a:rPr>
              <a:t>https://</a:t>
            </a:r>
            <a:r>
              <a:rPr lang="en-US" err="1">
                <a:solidFill>
                  <a:srgbClr val="FFFFFF"/>
                </a:solidFill>
              </a:rPr>
              <a:t>docs.microsoft.com</a:t>
            </a:r>
            <a:r>
              <a:rPr lang="en-US">
                <a:solidFill>
                  <a:srgbClr val="FFFFFF"/>
                </a:solidFill>
              </a:rPr>
              <a:t>/</a:t>
            </a:r>
            <a:r>
              <a:rPr lang="en-US" err="1">
                <a:solidFill>
                  <a:srgbClr val="FFFFFF"/>
                </a:solidFill>
              </a:rPr>
              <a:t>en</a:t>
            </a:r>
            <a:r>
              <a:rPr lang="en-US">
                <a:solidFill>
                  <a:srgbClr val="FFFFFF"/>
                </a:solidFill>
              </a:rPr>
              <a:t>-us/bot-framework/</a:t>
            </a:r>
            <a:r>
              <a:rPr lang="en-US" err="1">
                <a:solidFill>
                  <a:srgbClr val="FFFFFF"/>
                </a:solidFill>
              </a:rPr>
              <a:t>dotnet</a:t>
            </a:r>
            <a:r>
              <a:rPr lang="en-US">
                <a:solidFill>
                  <a:srgbClr val="FFFFFF"/>
                </a:solidFill>
              </a:rPr>
              <a:t>/bot-builder-</a:t>
            </a:r>
            <a:r>
              <a:rPr lang="en-US" err="1">
                <a:solidFill>
                  <a:srgbClr val="FFFFFF"/>
                </a:solidFill>
              </a:rPr>
              <a:t>dotnet</a:t>
            </a:r>
            <a:r>
              <a:rPr lang="en-US">
                <a:solidFill>
                  <a:srgbClr val="FFFFFF"/>
                </a:solidFill>
              </a:rPr>
              <a:t>-add-rich-card-attachments</a:t>
            </a:r>
          </a:p>
        </p:txBody>
      </p:sp>
      <p:sp>
        <p:nvSpPr>
          <p:cNvPr id="4" name="Slide Number Placeholder 3"/>
          <p:cNvSpPr>
            <a:spLocks noGrp="1"/>
          </p:cNvSpPr>
          <p:nvPr>
            <p:ph type="sldNum" sz="quarter" idx="10"/>
          </p:nvPr>
        </p:nvSpPr>
        <p:spPr/>
        <p:txBody>
          <a:bodyPr/>
          <a:lstStyle/>
          <a:p>
            <a:fld id="{ECA923DF-B150-9642-812A-1E59AE8A5F67}" type="slidenum">
              <a:rPr lang="en-US" smtClean="0"/>
              <a:t>14</a:t>
            </a:fld>
            <a:endParaRPr lang="en-US"/>
          </a:p>
        </p:txBody>
      </p:sp>
    </p:spTree>
    <p:extLst>
      <p:ext uri="{BB962C8B-B14F-4D97-AF65-F5344CB8AC3E}">
        <p14:creationId xmlns:p14="http://schemas.microsoft.com/office/powerpoint/2010/main" val="4107863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examples at:</a:t>
            </a:r>
          </a:p>
          <a:p>
            <a:r>
              <a:rPr lang="en-US">
                <a:solidFill>
                  <a:srgbClr val="FFFFFF"/>
                </a:solidFill>
                <a:hlinkClick r:id="rId3"/>
              </a:rPr>
              <a:t>http://adaptivecards.io/samples/</a:t>
            </a:r>
            <a:endParaRPr lang="en-US">
              <a:solidFill>
                <a:srgbClr val="000000"/>
              </a:solidFill>
              <a:hlinkClick r:id="rId3"/>
            </a:endParaRPr>
          </a:p>
          <a:p>
            <a:endParaRPr lang="en-US">
              <a:solidFill>
                <a:srgbClr val="FFFFFF"/>
              </a:solidFill>
            </a:endParaRPr>
          </a:p>
        </p:txBody>
      </p:sp>
      <p:sp>
        <p:nvSpPr>
          <p:cNvPr id="4" name="Slide Number Placeholder 3"/>
          <p:cNvSpPr>
            <a:spLocks noGrp="1"/>
          </p:cNvSpPr>
          <p:nvPr>
            <p:ph type="sldNum" sz="quarter" idx="10"/>
          </p:nvPr>
        </p:nvSpPr>
        <p:spPr/>
        <p:txBody>
          <a:bodyPr/>
          <a:lstStyle/>
          <a:p>
            <a:fld id="{ECA923DF-B150-9642-812A-1E59AE8A5F67}" type="slidenum">
              <a:rPr lang="en-US" smtClean="0"/>
              <a:t>15</a:t>
            </a:fld>
            <a:endParaRPr lang="en-US"/>
          </a:p>
        </p:txBody>
      </p:sp>
    </p:spTree>
    <p:extLst>
      <p:ext uri="{BB962C8B-B14F-4D97-AF65-F5344CB8AC3E}">
        <p14:creationId xmlns:p14="http://schemas.microsoft.com/office/powerpoint/2010/main" val="386005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Microsoft has released a collection </a:t>
            </a:r>
            <a:r>
              <a:rPr lang="en-US" baseline="0"/>
              <a:t>of 29 complimentary 'cognitive services' to assist developers with the processing of natural input sources such as speech, images and emotion.</a:t>
            </a:r>
            <a:r>
              <a:rPr lang="en-US"/>
              <a:t> </a:t>
            </a:r>
          </a:p>
          <a:p>
            <a:pPr>
              <a:defRPr/>
            </a:pPr>
            <a:endParaRPr lang="en-US"/>
          </a:p>
          <a:p>
            <a:pPr>
              <a:defRPr/>
            </a:pPr>
            <a:r>
              <a:rPr lang="en-US" baseline="0"/>
              <a:t>The Cognitive Services are </a:t>
            </a:r>
            <a:r>
              <a:rPr lang="en-US" baseline="0" err="1"/>
              <a:t>organised</a:t>
            </a:r>
            <a:r>
              <a:rPr lang="en-US" baseline="0"/>
              <a:t> into five pillars: Speech, Language, Vision, Knowledge and Search. </a:t>
            </a:r>
            <a:endParaRPr/>
          </a:p>
          <a:p>
            <a:pPr>
              <a:defRPr/>
            </a:pPr>
            <a:r>
              <a:rPr lang="en-US" baseline="0"/>
              <a:t>Each of the pillars contains a subset of specific API's that provide</a:t>
            </a:r>
            <a:r>
              <a:rPr lang="en-US"/>
              <a:t> </a:t>
            </a:r>
            <a:r>
              <a:rPr lang="en-US" baseline="0"/>
              <a:t>granular control over how the information is processed.</a:t>
            </a:r>
            <a:r>
              <a:rPr lang="en-US"/>
              <a:t> </a:t>
            </a:r>
            <a:endParaRPr/>
          </a:p>
          <a:p>
            <a:pPr>
              <a:defRPr/>
            </a:pPr>
            <a:endParaRPr lang="en-US"/>
          </a:p>
          <a:p>
            <a:pPr>
              <a:defRPr/>
            </a:pPr>
            <a:r>
              <a:rPr lang="en-US"/>
              <a:t>Build</a:t>
            </a:r>
            <a:r>
              <a:rPr lang="en-US" baseline="0"/>
              <a:t> intelligent apps with powerful algorithms using just a few lines of code.</a:t>
            </a:r>
            <a:endParaRPr/>
          </a:p>
          <a:p>
            <a:endParaRPr lang="en-US" sz="2200" baseline="0"/>
          </a:p>
        </p:txBody>
      </p:sp>
      <p:sp>
        <p:nvSpPr>
          <p:cNvPr id="4" name="Slide Number Placeholder 3"/>
          <p:cNvSpPr>
            <a:spLocks noGrp="1"/>
          </p:cNvSpPr>
          <p:nvPr>
            <p:ph type="sldNum" sz="quarter" idx="10"/>
          </p:nvPr>
        </p:nvSpPr>
        <p:spPr/>
        <p:txBody>
          <a:bodyPr/>
          <a:lstStyle/>
          <a:p>
            <a:fld id="{ECA923DF-B150-9642-812A-1E59AE8A5F67}" type="slidenum">
              <a:rPr lang="en-US" smtClean="0"/>
              <a:t>18</a:t>
            </a:fld>
            <a:endParaRPr lang="en-US"/>
          </a:p>
        </p:txBody>
      </p:sp>
    </p:spTree>
    <p:extLst>
      <p:ext uri="{BB962C8B-B14F-4D97-AF65-F5344CB8AC3E}">
        <p14:creationId xmlns:p14="http://schemas.microsoft.com/office/powerpoint/2010/main" val="153140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overview of all the Cognitive Services available.</a:t>
            </a:r>
          </a:p>
          <a:p>
            <a:endParaRPr lang="en-US"/>
          </a:p>
          <a:p>
            <a:r>
              <a:rPr lang="en-US"/>
              <a:t>We'll be looking at each of these today (some more than others) but by the end of it you'll have a better understanding of all the resources available to you.</a:t>
            </a:r>
          </a:p>
          <a:p>
            <a:endParaRPr lang="en-US"/>
          </a:p>
          <a:p>
            <a:r>
              <a:rPr lang="en-US"/>
              <a:t>Think of all these services as being like building blocks.</a:t>
            </a:r>
          </a:p>
          <a:p>
            <a:endParaRPr lang="en-US"/>
          </a:p>
          <a:p>
            <a:r>
              <a:rPr lang="en-US"/>
              <a:t>Putting</a:t>
            </a:r>
            <a:r>
              <a:rPr lang="en-US" baseline="0"/>
              <a:t> them together in different ways to create a unique product or service.</a:t>
            </a:r>
            <a:endParaRPr lang="en-US"/>
          </a:p>
        </p:txBody>
      </p:sp>
      <p:sp>
        <p:nvSpPr>
          <p:cNvPr id="4" name="Slide Number Placeholder 3"/>
          <p:cNvSpPr>
            <a:spLocks noGrp="1"/>
          </p:cNvSpPr>
          <p:nvPr>
            <p:ph type="sldNum" sz="quarter" idx="10"/>
          </p:nvPr>
        </p:nvSpPr>
        <p:spPr/>
        <p:txBody>
          <a:bodyPr/>
          <a:lstStyle/>
          <a:p>
            <a:fld id="{ECA923DF-B150-9642-812A-1E59AE8A5F67}" type="slidenum">
              <a:rPr lang="en-US" smtClean="0"/>
              <a:t>19</a:t>
            </a:fld>
            <a:endParaRPr lang="en-US"/>
          </a:p>
        </p:txBody>
      </p:sp>
    </p:spTree>
    <p:extLst>
      <p:ext uri="{BB962C8B-B14F-4D97-AF65-F5344CB8AC3E}">
        <p14:creationId xmlns:p14="http://schemas.microsoft.com/office/powerpoint/2010/main" val="58850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423"/>
              </a:spcAft>
            </a:pPr>
            <a:r>
              <a:rPr lang="en-US" sz="1000">
                <a:solidFill>
                  <a:schemeClr val="bg1"/>
                </a:solidFill>
              </a:rPr>
              <a:t>Data and device price decline</a:t>
            </a:r>
          </a:p>
          <a:p>
            <a:pPr>
              <a:lnSpc>
                <a:spcPct val="150000"/>
              </a:lnSpc>
              <a:spcAft>
                <a:spcPts val="423"/>
              </a:spcAft>
            </a:pPr>
            <a:r>
              <a:rPr lang="en-US" sz="1000">
                <a:solidFill>
                  <a:schemeClr val="bg1"/>
                </a:solidFill>
              </a:rPr>
              <a:t>Engaging chat + content + services </a:t>
            </a:r>
          </a:p>
          <a:p>
            <a:endParaRPr lang="en-US" baseline="0"/>
          </a:p>
          <a:p>
            <a:endParaRPr lang="en-US" baseline="0"/>
          </a:p>
          <a:p>
            <a:pPr>
              <a:lnSpc>
                <a:spcPct val="150000"/>
              </a:lnSpc>
              <a:spcAft>
                <a:spcPts val="423"/>
              </a:spcAft>
            </a:pPr>
            <a:r>
              <a:rPr lang="en-US" sz="1000">
                <a:solidFill>
                  <a:schemeClr val="bg1"/>
                </a:solidFill>
              </a:rPr>
              <a:t>5x growth over next 3 years</a:t>
            </a:r>
          </a:p>
          <a:p>
            <a:pPr>
              <a:lnSpc>
                <a:spcPct val="150000"/>
              </a:lnSpc>
              <a:spcAft>
                <a:spcPts val="423"/>
              </a:spcAft>
            </a:pPr>
            <a:r>
              <a:rPr lang="en-US" sz="1000">
                <a:solidFill>
                  <a:schemeClr val="bg1"/>
                </a:solidFill>
              </a:rPr>
              <a:t>Young demographic</a:t>
            </a:r>
          </a:p>
          <a:p>
            <a:pPr>
              <a:lnSpc>
                <a:spcPct val="150000"/>
              </a:lnSpc>
              <a:spcAft>
                <a:spcPts val="423"/>
              </a:spcAft>
            </a:pPr>
            <a:r>
              <a:rPr lang="en-US" sz="1000">
                <a:solidFill>
                  <a:schemeClr val="bg1"/>
                </a:solidFill>
              </a:rPr>
              <a:t>Higher retention &amp; usage than apps</a:t>
            </a:r>
          </a:p>
          <a:p>
            <a:pPr>
              <a:lnSpc>
                <a:spcPct val="150000"/>
              </a:lnSpc>
              <a:spcAft>
                <a:spcPts val="423"/>
              </a:spcAft>
            </a:pPr>
            <a:r>
              <a:rPr lang="en-US" sz="1000">
                <a:solidFill>
                  <a:schemeClr val="bg1"/>
                </a:solidFill>
              </a:rPr>
              <a:t>Opportunity for 1:1 connection</a:t>
            </a:r>
          </a:p>
          <a:p>
            <a:endParaRPr lang="en-US" baseline="0"/>
          </a:p>
          <a:p>
            <a:r>
              <a:rPr lang="en-US" baseline="0"/>
              <a:t>Allows for multiple inputs (users) to a single bot</a:t>
            </a:r>
          </a:p>
          <a:p>
            <a:endParaRPr lang="en-US" baseline="0"/>
          </a:p>
          <a:p>
            <a:r>
              <a:rPr lang="en-US">
                <a:solidFill>
                  <a:schemeClr val="bg1"/>
                </a:solidFill>
              </a:rPr>
              <a:t>Monthly users of messaging apps surpassed</a:t>
            </a:r>
          </a:p>
          <a:p>
            <a:r>
              <a:rPr lang="en-US">
                <a:solidFill>
                  <a:schemeClr val="bg1"/>
                </a:solidFill>
              </a:rPr>
              <a:t>Social apps a year ago</a:t>
            </a:r>
          </a:p>
          <a:p>
            <a:endParaRPr lang="en-US"/>
          </a:p>
        </p:txBody>
      </p:sp>
      <p:sp>
        <p:nvSpPr>
          <p:cNvPr id="4" name="Header Placeholder 3"/>
          <p:cNvSpPr>
            <a:spLocks noGrp="1"/>
          </p:cNvSpPr>
          <p:nvPr>
            <p:ph type="hdr" sz="quarter" idx="10"/>
          </p:nvPr>
        </p:nvSpPr>
        <p:spPr/>
        <p:txBody>
          <a:bodyPr/>
          <a:lstStyle/>
          <a:p>
            <a:pPr defTabSz="966155">
              <a:defRPr/>
            </a:pPr>
            <a:endParaRPr lang="en-US" sz="1900" kern="0">
              <a:solidFill>
                <a:sysClr val="windowText" lastClr="000000"/>
              </a:solidFill>
            </a:endParaRPr>
          </a:p>
        </p:txBody>
      </p:sp>
      <p:sp>
        <p:nvSpPr>
          <p:cNvPr id="5" name="Footer Placeholder 4"/>
          <p:cNvSpPr>
            <a:spLocks noGrp="1"/>
          </p:cNvSpPr>
          <p:nvPr>
            <p:ph type="ftr" sz="quarter" idx="11"/>
          </p:nvPr>
        </p:nvSpPr>
        <p:spPr/>
        <p:txBody>
          <a:bodyPr/>
          <a:lstStyle/>
          <a:p>
            <a:pPr marL="421016" defTabSz="965837" eaLnBrk="0" hangingPunct="0">
              <a:defRPr/>
            </a:pPr>
            <a:r>
              <a:rPr lang="en-US" sz="400" ker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66155">
              <a:defRPr/>
            </a:pPr>
            <a:fld id="{79C601B9-5273-467A-8E48-EC9939578C8F}" type="datetime8">
              <a:rPr lang="en-US" sz="1900" kern="0">
                <a:solidFill>
                  <a:sysClr val="windowText" lastClr="000000"/>
                </a:solidFill>
              </a:rPr>
              <a:pPr defTabSz="966155">
                <a:defRPr/>
              </a:pPr>
              <a:t>12/18/18 10:08 AM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155">
              <a:defRPr/>
            </a:pPr>
            <a:fld id="{B4008EB6-D09E-4580-8CD6-DDB14511944F}" type="slidenum">
              <a:rPr lang="en-US" sz="1900" kern="0">
                <a:solidFill>
                  <a:sysClr val="windowText" lastClr="000000"/>
                </a:solidFill>
              </a:rPr>
              <a:pPr defTabSz="966155">
                <a:defRPr/>
              </a:pPr>
              <a:t>3</a:t>
            </a:fld>
            <a:endParaRPr lang="en-US" sz="1900" kern="0">
              <a:solidFill>
                <a:sysClr val="windowText" lastClr="000000"/>
              </a:solidFill>
            </a:endParaRPr>
          </a:p>
        </p:txBody>
      </p:sp>
    </p:spTree>
    <p:extLst>
      <p:ext uri="{BB962C8B-B14F-4D97-AF65-F5344CB8AC3E}">
        <p14:creationId xmlns:p14="http://schemas.microsoft.com/office/powerpoint/2010/main" val="378135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using bots we don't have views, instead we have dialogs or conversation topics and navigation happens through conversation.</a:t>
            </a:r>
          </a:p>
          <a:p>
            <a:r>
              <a:rPr lang="en-US"/>
              <a:t>Very similar approach to building apps as bots.</a:t>
            </a:r>
          </a:p>
          <a:p>
            <a:r>
              <a:rPr lang="en-US"/>
              <a:t>Dialog takes a certain block of interactions and presents it as a step of the conversation, much like steps or links in the flow of webpage. </a:t>
            </a:r>
          </a:p>
        </p:txBody>
      </p:sp>
      <p:sp>
        <p:nvSpPr>
          <p:cNvPr id="4" name="Slide Number Placeholder 3"/>
          <p:cNvSpPr>
            <a:spLocks noGrp="1"/>
          </p:cNvSpPr>
          <p:nvPr>
            <p:ph type="sldNum" sz="quarter" idx="10"/>
          </p:nvPr>
        </p:nvSpPr>
        <p:spPr/>
        <p:txBody>
          <a:bodyPr/>
          <a:lstStyle/>
          <a:p>
            <a:fld id="{ECA923DF-B150-9642-812A-1E59AE8A5F67}" type="slidenum">
              <a:rPr lang="en-US" smtClean="0"/>
              <a:t>4</a:t>
            </a:fld>
            <a:endParaRPr lang="en-US"/>
          </a:p>
        </p:txBody>
      </p:sp>
    </p:spTree>
    <p:extLst>
      <p:ext uri="{BB962C8B-B14F-4D97-AF65-F5344CB8AC3E}">
        <p14:creationId xmlns:p14="http://schemas.microsoft.com/office/powerpoint/2010/main" val="27985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this and how we would actually go about designing a bot. </a:t>
            </a:r>
          </a:p>
        </p:txBody>
      </p:sp>
      <p:sp>
        <p:nvSpPr>
          <p:cNvPr id="4" name="Slide Number Placeholder 3"/>
          <p:cNvSpPr>
            <a:spLocks noGrp="1"/>
          </p:cNvSpPr>
          <p:nvPr>
            <p:ph type="sldNum" sz="quarter" idx="10"/>
          </p:nvPr>
        </p:nvSpPr>
        <p:spPr/>
        <p:txBody>
          <a:bodyPr/>
          <a:lstStyle/>
          <a:p>
            <a:fld id="{ECA923DF-B150-9642-812A-1E59AE8A5F67}" type="slidenum">
              <a:rPr lang="en-US" smtClean="0"/>
              <a:t>5</a:t>
            </a:fld>
            <a:endParaRPr lang="en-US"/>
          </a:p>
        </p:txBody>
      </p:sp>
    </p:spTree>
    <p:extLst>
      <p:ext uri="{BB962C8B-B14F-4D97-AF65-F5344CB8AC3E}">
        <p14:creationId xmlns:p14="http://schemas.microsoft.com/office/powerpoint/2010/main" val="753655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a:t>
            </a:r>
            <a:r>
              <a:rPr lang="en-US" baseline="0"/>
              <a:t> did a flow chart for every conversation flow.</a:t>
            </a:r>
          </a:p>
          <a:p>
            <a:pPr marL="171450" indent="-171450">
              <a:buFont typeface="Arial" panose="020B0604020202020204" pitchFamily="34" charset="0"/>
              <a:buChar char="•"/>
            </a:pPr>
            <a:r>
              <a:rPr lang="en-US" baseline="0"/>
              <a:t>Reviewed with stakeholders, got feedback, refined.</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a:t>We then wrote out every conversation flow in Excel</a:t>
            </a:r>
            <a:r>
              <a:rPr lang="en-US" baseline="0"/>
              <a:t> to show back/forth.</a:t>
            </a:r>
          </a:p>
          <a:p>
            <a:pPr marL="171450" indent="-171450">
              <a:buFont typeface="Arial" panose="020B0604020202020204" pitchFamily="34" charset="0"/>
              <a:buChar char="•"/>
            </a:pPr>
            <a:r>
              <a:rPr lang="en-US" baseline="0"/>
              <a:t>Can use any tool you want, but want to show conversation, get feedback before coding…</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baseline="0"/>
              <a:t>TODO Color Code the responses</a:t>
            </a:r>
          </a:p>
          <a:p>
            <a:pPr marL="171450" indent="-171450">
              <a:buFont typeface="Arial" panose="020B0604020202020204" pitchFamily="34" charset="0"/>
              <a:buChar char="•"/>
            </a:pPr>
            <a:r>
              <a:rPr lang="en-US" baseline="0"/>
              <a:t>Potentially animate the process moving through the decision tree</a:t>
            </a: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12/18/18 10:08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131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got an idea about how to structure a conversation with a bot, lets take a look at the Bot Framework and what it offers.</a:t>
            </a:r>
          </a:p>
          <a:p>
            <a:endParaRPr lang="en-US"/>
          </a:p>
          <a:p>
            <a:r>
              <a:rPr lang="en-US"/>
              <a:t>Now that we have a good idea about how to structure conversation with bots, let's take a look at the MS Bot Framework and how it can help you to build bots and interact with your users wherever they are. </a:t>
            </a:r>
          </a:p>
        </p:txBody>
      </p:sp>
      <p:sp>
        <p:nvSpPr>
          <p:cNvPr id="4" name="Slide Number Placeholder 3"/>
          <p:cNvSpPr>
            <a:spLocks noGrp="1"/>
          </p:cNvSpPr>
          <p:nvPr>
            <p:ph type="sldNum" sz="quarter" idx="10"/>
          </p:nvPr>
        </p:nvSpPr>
        <p:spPr/>
        <p:txBody>
          <a:bodyPr/>
          <a:lstStyle/>
          <a:p>
            <a:fld id="{ECA923DF-B150-9642-812A-1E59AE8A5F67}" type="slidenum">
              <a:rPr lang="en-US" smtClean="0"/>
              <a:t>7</a:t>
            </a:fld>
            <a:endParaRPr lang="en-US"/>
          </a:p>
        </p:txBody>
      </p:sp>
    </p:spTree>
    <p:extLst>
      <p:ext uri="{BB962C8B-B14F-4D97-AF65-F5344CB8AC3E}">
        <p14:creationId xmlns:p14="http://schemas.microsoft.com/office/powerpoint/2010/main" val="10903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Segoe UI Light" pitchFamily="34" charset="0"/>
              </a:rPr>
              <a:t>- </a:t>
            </a:r>
            <a:r>
              <a:rPr lang="en-US" b="0" i="0" kern="1200">
                <a:effectLst/>
                <a:latin typeface="Segoe UI Light" pitchFamily="34" charset="0"/>
                <a:ea typeface="+mn-ea"/>
                <a:cs typeface="+mn-cs"/>
              </a:rPr>
              <a:t>A bot is a web service that interacts with users in a conversational format.</a:t>
            </a:r>
            <a:r>
              <a:rPr lang="en-US">
                <a:latin typeface="Segoe UI Light" pitchFamily="34" charset="0"/>
              </a:rPr>
              <a:t> </a:t>
            </a:r>
            <a:endParaRPr lang="en-US">
              <a:latin typeface="Calibri"/>
            </a:endParaRPr>
          </a:p>
          <a:p>
            <a:pPr>
              <a:defRPr/>
            </a:pPr>
            <a:r>
              <a:rPr lang="en-US">
                <a:latin typeface="Segoe UI Light"/>
                <a:cs typeface="Segoe UI Light"/>
              </a:rPr>
              <a:t>- </a:t>
            </a:r>
            <a:r>
              <a:rPr lang="en-US"/>
              <a:t>Users start conversations with your bot from any channel that you’ve configured your bot to work on (for example, Text/SMS, Skype, Slack, Facebook Messenger, and other popular services). </a:t>
            </a:r>
            <a:endParaRPr lang="en-US">
              <a:latin typeface="Segoe UI Light"/>
              <a:cs typeface="Segoe UI Light"/>
            </a:endParaRPr>
          </a:p>
          <a:p>
            <a:pPr>
              <a:defRPr/>
            </a:pPr>
            <a:r>
              <a:rPr lang="en-US"/>
              <a:t>- You can design conversations to be freeform, natural language interactions or more guided ones where you provide the user choices or actions. </a:t>
            </a:r>
          </a:p>
          <a:p>
            <a:pPr>
              <a:defRPr/>
            </a:pPr>
            <a:r>
              <a:rPr lang="en-US">
                <a:latin typeface="Segoe UI Light" pitchFamily="34" charset="0"/>
                <a:cs typeface="Segoe UI Light"/>
              </a:rPr>
              <a:t>- </a:t>
            </a:r>
            <a:r>
              <a:rPr lang="en-US"/>
              <a:t>The conversation can </a:t>
            </a:r>
            <a:r>
              <a:rPr lang="en-US" err="1"/>
              <a:t>utilise</a:t>
            </a:r>
            <a:r>
              <a:rPr lang="en-US"/>
              <a:t> simple text strings or something more complex such as rich cards that contain text, images, and action buttons.</a:t>
            </a:r>
            <a:endParaRPr lang="en-US">
              <a:latin typeface="Segoe UI Light" pitchFamily="34" charset="0"/>
              <a:cs typeface="Segoe UI Light"/>
            </a:endParaRPr>
          </a:p>
          <a:p>
            <a:pPr>
              <a:defRPr/>
            </a:pPr>
            <a:endParaRPr lang="en-US">
              <a:latin typeface="Calibri"/>
              <a:cs typeface="Segoe UI Light"/>
            </a:endParaRPr>
          </a:p>
          <a:p>
            <a:pPr>
              <a:defRPr/>
            </a:pPr>
            <a:endParaRPr lang="en-US">
              <a:latin typeface="Segoe UI Light"/>
              <a:cs typeface="Segoe UI Light"/>
            </a:endParaRPr>
          </a:p>
          <a:p>
            <a:pPr>
              <a:defRPr/>
            </a:pPr>
            <a:endParaRPr lang="en-US">
              <a:latin typeface="Calibri"/>
              <a:cs typeface="Segoe UI Light"/>
            </a:endParaRPr>
          </a:p>
        </p:txBody>
      </p:sp>
      <p:sp>
        <p:nvSpPr>
          <p:cNvPr id="4" name="Slide Number Placeholder 3"/>
          <p:cNvSpPr>
            <a:spLocks noGrp="1"/>
          </p:cNvSpPr>
          <p:nvPr>
            <p:ph type="sldNum" sz="quarter" idx="10"/>
          </p:nvPr>
        </p:nvSpPr>
        <p:spPr/>
        <p:txBody>
          <a:bodyPr/>
          <a:lstStyle/>
          <a:p>
            <a:fld id="{ECA923DF-B150-9642-812A-1E59AE8A5F67}" type="slidenum">
              <a:rPr lang="en-US" smtClean="0"/>
              <a:t>8</a:t>
            </a:fld>
            <a:endParaRPr lang="en-US"/>
          </a:p>
        </p:txBody>
      </p:sp>
    </p:spTree>
    <p:extLst>
      <p:ext uri="{BB962C8B-B14F-4D97-AF65-F5344CB8AC3E}">
        <p14:creationId xmlns:p14="http://schemas.microsoft.com/office/powerpoint/2010/main" val="107187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Bot Framework provides infrastructure and interconnectivity to where your users are. </a:t>
            </a:r>
          </a:p>
        </p:txBody>
      </p:sp>
      <p:sp>
        <p:nvSpPr>
          <p:cNvPr id="4" name="Slide Number Placeholder 3"/>
          <p:cNvSpPr>
            <a:spLocks noGrp="1"/>
          </p:cNvSpPr>
          <p:nvPr>
            <p:ph type="sldNum" sz="quarter" idx="10"/>
          </p:nvPr>
        </p:nvSpPr>
        <p:spPr/>
        <p:txBody>
          <a:bodyPr/>
          <a:lstStyle/>
          <a:p>
            <a:fld id="{ECA923DF-B150-9642-812A-1E59AE8A5F67}" type="slidenum">
              <a:rPr lang="en-US" smtClean="0"/>
              <a:t>9</a:t>
            </a:fld>
            <a:endParaRPr lang="en-US"/>
          </a:p>
        </p:txBody>
      </p:sp>
    </p:spTree>
    <p:extLst>
      <p:ext uri="{BB962C8B-B14F-4D97-AF65-F5344CB8AC3E}">
        <p14:creationId xmlns:p14="http://schemas.microsoft.com/office/powerpoint/2010/main" val="981922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a:t>
            </a:r>
            <a:r>
              <a:rPr lang="en-US" err="1"/>
              <a:t>overivew</a:t>
            </a:r>
            <a:r>
              <a:rPr lang="en-US"/>
              <a:t> of the tech that we're looking at today and how it all fits together – lots of pieces don't get overwhelmed. </a:t>
            </a:r>
          </a:p>
          <a:p>
            <a:r>
              <a:rPr lang="en-US"/>
              <a:t>This is our roadmap of the day – we'll be breaking this down bit by bit. </a:t>
            </a:r>
          </a:p>
        </p:txBody>
      </p:sp>
      <p:sp>
        <p:nvSpPr>
          <p:cNvPr id="4" name="Slide Number Placeholder 3"/>
          <p:cNvSpPr>
            <a:spLocks noGrp="1"/>
          </p:cNvSpPr>
          <p:nvPr>
            <p:ph type="sldNum" sz="quarter" idx="10"/>
          </p:nvPr>
        </p:nvSpPr>
        <p:spPr/>
        <p:txBody>
          <a:bodyPr/>
          <a:lstStyle/>
          <a:p>
            <a:fld id="{ECA923DF-B150-9642-812A-1E59AE8A5F67}" type="slidenum">
              <a:rPr lang="en-US" smtClean="0"/>
              <a:t>10</a:t>
            </a:fld>
            <a:endParaRPr lang="en-US"/>
          </a:p>
        </p:txBody>
      </p:sp>
    </p:spTree>
    <p:extLst>
      <p:ext uri="{BB962C8B-B14F-4D97-AF65-F5344CB8AC3E}">
        <p14:creationId xmlns:p14="http://schemas.microsoft.com/office/powerpoint/2010/main" val="211477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00">
                <a:gradFill>
                  <a:gsLst>
                    <a:gs pos="2655">
                      <a:schemeClr val="tx1"/>
                    </a:gs>
                    <a:gs pos="31000">
                      <a:schemeClr val="tx1"/>
                    </a:gs>
                  </a:gsLst>
                  <a:lin ang="5400000" scaled="0"/>
                </a:gradFill>
              </a:defRPr>
            </a:lvl1pPr>
          </a:lstStyle>
          <a:p>
            <a:r>
              <a:rPr lang="en-US"/>
              <a:t>Click to edit Master title style</a:t>
            </a:r>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Blue Bar">
    <p:spTree>
      <p:nvGrpSpPr>
        <p:cNvPr id="1" name=""/>
        <p:cNvGrpSpPr/>
        <p:nvPr/>
      </p:nvGrpSpPr>
      <p:grpSpPr>
        <a:xfrm>
          <a:off x="0" y="0"/>
          <a:ext cx="0" cy="0"/>
          <a:chOff x="0" y="0"/>
          <a:chExt cx="0" cy="0"/>
        </a:xfrm>
      </p:grpSpPr>
      <p:sp>
        <p:nvSpPr>
          <p:cNvPr id="53" name="Rectangle 52"/>
          <p:cNvSpPr/>
          <p:nvPr/>
        </p:nvSpPr>
        <p:spPr bwMode="auto">
          <a:xfrm>
            <a:off x="0" y="6361492"/>
            <a:ext cx="12192000" cy="496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0" tIns="45655" rIns="91310" bIns="45655" numCol="1" spcCol="0" rtlCol="0" fromWordArt="0" anchor="ctr" anchorCtr="0" forceAA="0" compatLnSpc="1">
            <a:prstTxWarp prst="textNoShape">
              <a:avLst/>
            </a:prstTxWarp>
            <a:noAutofit/>
          </a:bodyPr>
          <a:lstStyle/>
          <a:p>
            <a:pPr algn="ctr" defTabSz="931109" fontAlgn="base">
              <a:spcBef>
                <a:spcPct val="0"/>
              </a:spcBef>
              <a:spcAft>
                <a:spcPct val="0"/>
              </a:spcAft>
            </a:pPr>
            <a:endParaRPr lang="en-US" sz="2397">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lvl1pPr>
              <a:defRPr sz="5000">
                <a:solidFill>
                  <a:srgbClr val="505050"/>
                </a:solidFill>
              </a:defRPr>
            </a:lvl1pPr>
          </a:lstStyle>
          <a:p>
            <a:r>
              <a:rPr lang="en-US"/>
              <a:t>Click to edit Master title style</a:t>
            </a:r>
          </a:p>
        </p:txBody>
      </p:sp>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7122" y="6510949"/>
            <a:ext cx="914400" cy="195877"/>
          </a:xfrm>
          <a:prstGeom prst="rect">
            <a:avLst/>
          </a:prstGeom>
        </p:spPr>
      </p:pic>
      <p:sp>
        <p:nvSpPr>
          <p:cNvPr id="9" name="Text Placeholder 4"/>
          <p:cNvSpPr>
            <a:spLocks noGrp="1"/>
          </p:cNvSpPr>
          <p:nvPr>
            <p:ph type="body" sz="quarter" idx="10"/>
          </p:nvPr>
        </p:nvSpPr>
        <p:spPr>
          <a:xfrm>
            <a:off x="268928" y="1726879"/>
            <a:ext cx="9088828" cy="2142125"/>
          </a:xfrm>
        </p:spPr>
        <p:txBody>
          <a:bodyPr/>
          <a:lstStyle>
            <a:lvl1pPr marL="0" indent="0">
              <a:buNone/>
              <a:defRPr sz="2400"/>
            </a:lvl1pPr>
            <a:lvl2pPr marL="335774" indent="0">
              <a:buNone/>
              <a:defRPr sz="2400"/>
            </a:lvl2pPr>
            <a:lvl3pPr marL="559624" indent="0">
              <a:buNone/>
              <a:defRPr sz="2400"/>
            </a:lvl3pPr>
            <a:lvl4pPr marL="783474" indent="0">
              <a:buNone/>
              <a:defRPr sz="2400"/>
            </a:lvl4pPr>
            <a:lvl5pPr marL="1007324" indent="0">
              <a:buNone/>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alphaModFix amt="46000"/>
          </a:blip>
          <a:stretch>
            <a:fillRect/>
          </a:stretch>
        </p:blipFill>
        <p:spPr>
          <a:xfrm>
            <a:off x="6045484" y="6366862"/>
            <a:ext cx="5994400" cy="482600"/>
          </a:xfrm>
          <a:prstGeom prst="rect">
            <a:avLst/>
          </a:prstGeom>
        </p:spPr>
      </p:pic>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 Green Bar">
    <p:spTree>
      <p:nvGrpSpPr>
        <p:cNvPr id="1" name=""/>
        <p:cNvGrpSpPr/>
        <p:nvPr/>
      </p:nvGrpSpPr>
      <p:grpSpPr>
        <a:xfrm>
          <a:off x="0" y="0"/>
          <a:ext cx="0" cy="0"/>
          <a:chOff x="0" y="0"/>
          <a:chExt cx="0" cy="0"/>
        </a:xfrm>
      </p:grpSpPr>
      <p:sp>
        <p:nvSpPr>
          <p:cNvPr id="3" name="Rectangle 2"/>
          <p:cNvSpPr/>
          <p:nvPr userDrawn="1"/>
        </p:nvSpPr>
        <p:spPr bwMode="auto">
          <a:xfrm>
            <a:off x="0" y="6361492"/>
            <a:ext cx="12192000" cy="496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0" tIns="45655" rIns="91310" bIns="45655" numCol="1" spcCol="0" rtlCol="0" fromWordArt="0" anchor="ctr" anchorCtr="0" forceAA="0" compatLnSpc="1">
            <a:prstTxWarp prst="textNoShape">
              <a:avLst/>
            </a:prstTxWarp>
            <a:noAutofit/>
          </a:bodyPr>
          <a:lstStyle/>
          <a:p>
            <a:pPr algn="ctr" defTabSz="931109" fontAlgn="base">
              <a:spcBef>
                <a:spcPct val="0"/>
              </a:spcBef>
              <a:spcAft>
                <a:spcPct val="0"/>
              </a:spcAft>
            </a:pPr>
            <a:endParaRPr lang="en-US" sz="2397">
              <a:solidFill>
                <a:schemeClr val="tx1"/>
              </a:solidFill>
              <a:ea typeface="Segoe UI" pitchFamily="34" charset="0"/>
              <a:cs typeface="Segoe UI" pitchFamily="34" charset="0"/>
            </a:endParaRPr>
          </a:p>
        </p:txBody>
      </p:sp>
      <p:sp>
        <p:nvSpPr>
          <p:cNvPr id="4" name="Title 1"/>
          <p:cNvSpPr>
            <a:spLocks noGrp="1"/>
          </p:cNvSpPr>
          <p:nvPr>
            <p:ph type="title"/>
          </p:nvPr>
        </p:nvSpPr>
        <p:spPr>
          <a:xfrm>
            <a:off x="268928" y="564853"/>
            <a:ext cx="10727098" cy="681017"/>
          </a:xfrm>
        </p:spPr>
        <p:txBody>
          <a:bodyPr lIns="147600" tIns="0" rIns="147600" bIns="0"/>
          <a:lstStyle>
            <a:lvl1pPr>
              <a:defRPr sz="4000">
                <a:solidFill>
                  <a:schemeClr val="accent1"/>
                </a:solidFill>
              </a:defRPr>
            </a:lvl1pPr>
          </a:lstStyle>
          <a:p>
            <a:r>
              <a:rPr lang="en-US"/>
              <a:t>Click to edit Master title style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7122" y="6510949"/>
            <a:ext cx="914400" cy="195877"/>
          </a:xfrm>
          <a:prstGeom prst="rect">
            <a:avLst/>
          </a:prstGeom>
        </p:spPr>
      </p:pic>
      <p:sp>
        <p:nvSpPr>
          <p:cNvPr id="14" name="Text Placeholder 13"/>
          <p:cNvSpPr>
            <a:spLocks noGrp="1"/>
          </p:cNvSpPr>
          <p:nvPr>
            <p:ph type="body" sz="quarter" idx="10" hasCustomPrompt="1"/>
          </p:nvPr>
        </p:nvSpPr>
        <p:spPr>
          <a:xfrm>
            <a:off x="314008" y="213125"/>
            <a:ext cx="7721600" cy="276999"/>
          </a:xfrm>
        </p:spPr>
        <p:txBody>
          <a:bodyPr lIns="147600" tIns="0" rIns="147600" bIns="0"/>
          <a:lstStyle>
            <a:lvl1pPr marL="0" indent="0">
              <a:buNone/>
              <a:defRPr sz="2000" baseline="0"/>
            </a:lvl1pPr>
          </a:lstStyle>
          <a:p>
            <a:pPr lvl="0"/>
            <a:r>
              <a:rPr lang="en-US"/>
              <a:t>Section Title</a:t>
            </a:r>
          </a:p>
        </p:txBody>
      </p:sp>
      <p:sp>
        <p:nvSpPr>
          <p:cNvPr id="19" name="Text Placeholder 18"/>
          <p:cNvSpPr>
            <a:spLocks noGrp="1"/>
          </p:cNvSpPr>
          <p:nvPr>
            <p:ph type="body" sz="quarter" idx="12"/>
          </p:nvPr>
        </p:nvSpPr>
        <p:spPr>
          <a:xfrm>
            <a:off x="8492647" y="1726880"/>
            <a:ext cx="3218007" cy="852081"/>
          </a:xfrm>
        </p:spPr>
        <p:txBody>
          <a:bodyPr lIns="147600" tIns="147600" rIns="147600" bIns="147600"/>
          <a:lstStyle>
            <a:lvl1pPr marL="0" indent="0">
              <a:buNone/>
              <a:defRPr sz="1800" b="0" i="0">
                <a:latin typeface="Segoe UI Semilight" charset="0"/>
                <a:ea typeface="Segoe UI Semilight" charset="0"/>
                <a:cs typeface="Segoe UI Semilight" charset="0"/>
              </a:defRPr>
            </a:lvl1pPr>
            <a:lvl2pPr marL="335774" indent="0">
              <a:buNone/>
              <a:defRPr/>
            </a:lvl2pPr>
            <a:lvl3pPr marL="559624" indent="0">
              <a:buNone/>
              <a:defRPr/>
            </a:lvl3pPr>
            <a:lvl4pPr marL="783474" indent="0">
              <a:buNone/>
              <a:defRPr/>
            </a:lvl4pPr>
            <a:lvl5pPr marL="1007324" indent="0">
              <a:buNone/>
              <a:defRPr/>
            </a:lvl5pPr>
          </a:lstStyle>
          <a:p>
            <a:pPr lvl="0"/>
            <a:r>
              <a:rPr lang="en-US"/>
              <a:t>Click to edit Master </a:t>
            </a:r>
          </a:p>
          <a:p>
            <a:pPr lvl="0"/>
            <a:r>
              <a:rPr lang="en-US"/>
              <a:t>text styles</a:t>
            </a:r>
          </a:p>
        </p:txBody>
      </p:sp>
      <p:pic>
        <p:nvPicPr>
          <p:cNvPr id="8" name="Picture 7"/>
          <p:cNvPicPr>
            <a:picLocks noChangeAspect="1"/>
          </p:cNvPicPr>
          <p:nvPr userDrawn="1"/>
        </p:nvPicPr>
        <p:blipFill>
          <a:blip r:embed="rId3">
            <a:alphaModFix amt="46000"/>
          </a:blip>
          <a:stretch>
            <a:fillRect/>
          </a:stretch>
        </p:blipFill>
        <p:spPr>
          <a:xfrm>
            <a:off x="6045484" y="6366862"/>
            <a:ext cx="5994400" cy="482600"/>
          </a:xfrm>
          <a:prstGeom prst="rect">
            <a:avLst/>
          </a:prstGeom>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ction + Green Bar">
    <p:spTree>
      <p:nvGrpSpPr>
        <p:cNvPr id="1" name=""/>
        <p:cNvGrpSpPr/>
        <p:nvPr/>
      </p:nvGrpSpPr>
      <p:grpSpPr>
        <a:xfrm>
          <a:off x="0" y="0"/>
          <a:ext cx="0" cy="0"/>
          <a:chOff x="0" y="0"/>
          <a:chExt cx="0" cy="0"/>
        </a:xfrm>
      </p:grpSpPr>
      <p:sp>
        <p:nvSpPr>
          <p:cNvPr id="3" name="Rectangle 2"/>
          <p:cNvSpPr/>
          <p:nvPr userDrawn="1"/>
        </p:nvSpPr>
        <p:spPr bwMode="auto">
          <a:xfrm>
            <a:off x="0" y="6361492"/>
            <a:ext cx="12192000" cy="496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0" tIns="45655" rIns="91310" bIns="45655" numCol="1" spcCol="0" rtlCol="0" fromWordArt="0" anchor="ctr" anchorCtr="0" forceAA="0" compatLnSpc="1">
            <a:prstTxWarp prst="textNoShape">
              <a:avLst/>
            </a:prstTxWarp>
            <a:noAutofit/>
          </a:bodyPr>
          <a:lstStyle/>
          <a:p>
            <a:pPr algn="ctr" defTabSz="931109" fontAlgn="base">
              <a:spcBef>
                <a:spcPct val="0"/>
              </a:spcBef>
              <a:spcAft>
                <a:spcPct val="0"/>
              </a:spcAft>
            </a:pPr>
            <a:endParaRPr lang="en-US" sz="2397">
              <a:solidFill>
                <a:schemeClr val="tx1"/>
              </a:solidFill>
              <a:ea typeface="Segoe UI" pitchFamily="34" charset="0"/>
              <a:cs typeface="Segoe UI" pitchFamily="34" charset="0"/>
            </a:endParaRPr>
          </a:p>
        </p:txBody>
      </p:sp>
      <p:sp>
        <p:nvSpPr>
          <p:cNvPr id="4" name="Title 1"/>
          <p:cNvSpPr>
            <a:spLocks noGrp="1"/>
          </p:cNvSpPr>
          <p:nvPr>
            <p:ph type="title"/>
          </p:nvPr>
        </p:nvSpPr>
        <p:spPr>
          <a:xfrm>
            <a:off x="268928" y="564853"/>
            <a:ext cx="10727098" cy="681017"/>
          </a:xfrm>
        </p:spPr>
        <p:txBody>
          <a:bodyPr lIns="147600" tIns="0" rIns="147600" bIns="0"/>
          <a:lstStyle>
            <a:lvl1pPr>
              <a:defRPr sz="4000">
                <a:solidFill>
                  <a:schemeClr val="accent1"/>
                </a:solidFill>
              </a:defRPr>
            </a:lvl1pPr>
          </a:lstStyle>
          <a:p>
            <a:r>
              <a:rPr lang="en-US"/>
              <a:t>Click to edit Master title style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7122" y="6510949"/>
            <a:ext cx="914400" cy="195877"/>
          </a:xfrm>
          <a:prstGeom prst="rect">
            <a:avLst/>
          </a:prstGeom>
        </p:spPr>
      </p:pic>
      <p:sp>
        <p:nvSpPr>
          <p:cNvPr id="14" name="Text Placeholder 13"/>
          <p:cNvSpPr>
            <a:spLocks noGrp="1"/>
          </p:cNvSpPr>
          <p:nvPr>
            <p:ph type="body" sz="quarter" idx="10" hasCustomPrompt="1"/>
          </p:nvPr>
        </p:nvSpPr>
        <p:spPr>
          <a:xfrm>
            <a:off x="314008" y="213125"/>
            <a:ext cx="7721600" cy="276999"/>
          </a:xfrm>
        </p:spPr>
        <p:txBody>
          <a:bodyPr lIns="147600" tIns="0" rIns="147600" bIns="0"/>
          <a:lstStyle>
            <a:lvl1pPr marL="0" indent="0">
              <a:buNone/>
              <a:defRPr sz="2000" baseline="0"/>
            </a:lvl1pPr>
          </a:lstStyle>
          <a:p>
            <a:pPr lvl="0"/>
            <a:r>
              <a:rPr lang="en-US"/>
              <a:t>Section Title</a:t>
            </a:r>
          </a:p>
        </p:txBody>
      </p:sp>
      <p:sp>
        <p:nvSpPr>
          <p:cNvPr id="19" name="Text Placeholder 18"/>
          <p:cNvSpPr>
            <a:spLocks noGrp="1"/>
          </p:cNvSpPr>
          <p:nvPr>
            <p:ph type="body" sz="quarter" idx="12"/>
          </p:nvPr>
        </p:nvSpPr>
        <p:spPr>
          <a:xfrm>
            <a:off x="268928" y="1726880"/>
            <a:ext cx="4029118" cy="852081"/>
          </a:xfrm>
        </p:spPr>
        <p:txBody>
          <a:bodyPr lIns="147600" tIns="147600" rIns="147600" bIns="147600"/>
          <a:lstStyle>
            <a:lvl1pPr marL="0" indent="0">
              <a:buNone/>
              <a:defRPr sz="1800" b="0" i="0">
                <a:latin typeface="Segoe UI Semilight" charset="0"/>
                <a:ea typeface="Segoe UI Semilight" charset="0"/>
                <a:cs typeface="Segoe UI Semilight" charset="0"/>
              </a:defRPr>
            </a:lvl1pPr>
            <a:lvl2pPr marL="335774" indent="0">
              <a:buNone/>
              <a:defRPr/>
            </a:lvl2pPr>
            <a:lvl3pPr marL="559624" indent="0">
              <a:buNone/>
              <a:defRPr/>
            </a:lvl3pPr>
            <a:lvl4pPr marL="783474" indent="0">
              <a:buNone/>
              <a:defRPr/>
            </a:lvl4pPr>
            <a:lvl5pPr marL="1007324" indent="0">
              <a:buNone/>
              <a:defRPr/>
            </a:lvl5pPr>
          </a:lstStyle>
          <a:p>
            <a:pPr lvl="0"/>
            <a:r>
              <a:rPr lang="en-US"/>
              <a:t>Click to edit Master </a:t>
            </a:r>
          </a:p>
          <a:p>
            <a:pPr lvl="0"/>
            <a:r>
              <a:rPr lang="en-US"/>
              <a:t>text styles</a:t>
            </a:r>
          </a:p>
        </p:txBody>
      </p:sp>
      <p:pic>
        <p:nvPicPr>
          <p:cNvPr id="8" name="Picture 7"/>
          <p:cNvPicPr>
            <a:picLocks noChangeAspect="1"/>
          </p:cNvPicPr>
          <p:nvPr userDrawn="1"/>
        </p:nvPicPr>
        <p:blipFill>
          <a:blip r:embed="rId3">
            <a:alphaModFix amt="46000"/>
          </a:blip>
          <a:stretch>
            <a:fillRect/>
          </a:stretch>
        </p:blipFill>
        <p:spPr>
          <a:xfrm>
            <a:off x="6045484" y="6366862"/>
            <a:ext cx="5994400" cy="48260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 Green Bar">
    <p:spTree>
      <p:nvGrpSpPr>
        <p:cNvPr id="1" name=""/>
        <p:cNvGrpSpPr/>
        <p:nvPr/>
      </p:nvGrpSpPr>
      <p:grpSpPr>
        <a:xfrm>
          <a:off x="0" y="0"/>
          <a:ext cx="0" cy="0"/>
          <a:chOff x="0" y="0"/>
          <a:chExt cx="0" cy="0"/>
        </a:xfrm>
      </p:grpSpPr>
      <p:sp>
        <p:nvSpPr>
          <p:cNvPr id="3" name="Rectangle 2"/>
          <p:cNvSpPr/>
          <p:nvPr userDrawn="1"/>
        </p:nvSpPr>
        <p:spPr bwMode="auto">
          <a:xfrm>
            <a:off x="0" y="6361492"/>
            <a:ext cx="12192000" cy="496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0" tIns="45655" rIns="91310" bIns="45655" numCol="1" spcCol="0" rtlCol="0" fromWordArt="0" anchor="ctr" anchorCtr="0" forceAA="0" compatLnSpc="1">
            <a:prstTxWarp prst="textNoShape">
              <a:avLst/>
            </a:prstTxWarp>
            <a:noAutofit/>
          </a:bodyPr>
          <a:lstStyle/>
          <a:p>
            <a:pPr algn="ctr" defTabSz="931109" fontAlgn="base">
              <a:spcBef>
                <a:spcPct val="0"/>
              </a:spcBef>
              <a:spcAft>
                <a:spcPct val="0"/>
              </a:spcAft>
            </a:pPr>
            <a:endParaRPr lang="en-US" sz="2397">
              <a:solidFill>
                <a:schemeClr val="tx1"/>
              </a:solidFill>
              <a:ea typeface="Segoe UI" pitchFamily="34" charset="0"/>
              <a:cs typeface="Segoe UI" pitchFamily="34" charset="0"/>
            </a:endParaRPr>
          </a:p>
        </p:txBody>
      </p:sp>
      <p:sp>
        <p:nvSpPr>
          <p:cNvPr id="4" name="Title 1"/>
          <p:cNvSpPr>
            <a:spLocks noGrp="1"/>
          </p:cNvSpPr>
          <p:nvPr>
            <p:ph type="title"/>
          </p:nvPr>
        </p:nvSpPr>
        <p:spPr>
          <a:xfrm>
            <a:off x="908642" y="564853"/>
            <a:ext cx="10727098" cy="681017"/>
          </a:xfrm>
        </p:spPr>
        <p:txBody>
          <a:bodyPr lIns="0" tIns="0" rIns="0" bIns="0"/>
          <a:lstStyle>
            <a:lvl1pPr>
              <a:defRPr sz="4000">
                <a:solidFill>
                  <a:schemeClr val="tx2"/>
                </a:solidFill>
              </a:defRPr>
            </a:lvl1pPr>
          </a:lstStyle>
          <a:p>
            <a:r>
              <a:rPr lang="en-US"/>
              <a:t>Click to edit Master title style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7122" y="6510949"/>
            <a:ext cx="914400" cy="195877"/>
          </a:xfrm>
          <a:prstGeom prst="rect">
            <a:avLst/>
          </a:prstGeom>
        </p:spPr>
      </p:pic>
      <p:sp>
        <p:nvSpPr>
          <p:cNvPr id="14" name="Text Placeholder 13"/>
          <p:cNvSpPr>
            <a:spLocks noGrp="1"/>
          </p:cNvSpPr>
          <p:nvPr>
            <p:ph type="body" sz="quarter" idx="10" hasCustomPrompt="1"/>
          </p:nvPr>
        </p:nvSpPr>
        <p:spPr>
          <a:xfrm>
            <a:off x="953722" y="213125"/>
            <a:ext cx="7721600" cy="276999"/>
          </a:xfrm>
        </p:spPr>
        <p:txBody>
          <a:bodyPr lIns="0" tIns="0" rIns="0" bIns="0"/>
          <a:lstStyle>
            <a:lvl1pPr marL="0" indent="0">
              <a:buNone/>
              <a:defRPr sz="2000" baseline="0"/>
            </a:lvl1pPr>
          </a:lstStyle>
          <a:p>
            <a:pPr lvl="0"/>
            <a:r>
              <a:rPr lang="en-US"/>
              <a:t>Section Title</a:t>
            </a:r>
          </a:p>
        </p:txBody>
      </p:sp>
      <p:sp>
        <p:nvSpPr>
          <p:cNvPr id="15" name="Oval 14"/>
          <p:cNvSpPr/>
          <p:nvPr userDrawn="1"/>
        </p:nvSpPr>
        <p:spPr bwMode="auto">
          <a:xfrm>
            <a:off x="218408" y="597232"/>
            <a:ext cx="458589" cy="4585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p:cNvSpPr>
            <a:spLocks noGrp="1"/>
          </p:cNvSpPr>
          <p:nvPr>
            <p:ph type="body" sz="quarter" idx="12"/>
          </p:nvPr>
        </p:nvSpPr>
        <p:spPr>
          <a:xfrm>
            <a:off x="908643" y="1584000"/>
            <a:ext cx="4029118" cy="553998"/>
          </a:xfrm>
        </p:spPr>
        <p:txBody>
          <a:bodyPr lIns="0" tIns="0" rIns="0" bIns="0"/>
          <a:lstStyle>
            <a:lvl1pPr marL="0" indent="0">
              <a:buNone/>
              <a:defRPr sz="1800" b="0" i="0">
                <a:latin typeface="Segoe UI Semilight" charset="0"/>
                <a:ea typeface="Segoe UI Semilight" charset="0"/>
                <a:cs typeface="Segoe UI Semilight" charset="0"/>
              </a:defRPr>
            </a:lvl1pPr>
            <a:lvl2pPr marL="335774" indent="0">
              <a:buNone/>
              <a:defRPr/>
            </a:lvl2pPr>
            <a:lvl3pPr marL="559624" indent="0">
              <a:buNone/>
              <a:defRPr/>
            </a:lvl3pPr>
            <a:lvl4pPr marL="783474" indent="0">
              <a:buNone/>
              <a:defRPr/>
            </a:lvl4pPr>
            <a:lvl5pPr marL="1007324" indent="0">
              <a:buNone/>
              <a:defRPr/>
            </a:lvl5pPr>
          </a:lstStyle>
          <a:p>
            <a:pPr lvl="0"/>
            <a:r>
              <a:rPr lang="en-US"/>
              <a:t>Click to edit Master </a:t>
            </a:r>
          </a:p>
          <a:p>
            <a:pPr lvl="0"/>
            <a:r>
              <a:rPr lang="en-US"/>
              <a:t>text styles</a:t>
            </a:r>
          </a:p>
        </p:txBody>
      </p:sp>
      <p:sp>
        <p:nvSpPr>
          <p:cNvPr id="11" name="Text Placeholder 16"/>
          <p:cNvSpPr>
            <a:spLocks noGrp="1"/>
          </p:cNvSpPr>
          <p:nvPr>
            <p:ph type="body" sz="quarter" idx="11" hasCustomPrompt="1"/>
          </p:nvPr>
        </p:nvSpPr>
        <p:spPr>
          <a:xfrm>
            <a:off x="218407" y="599048"/>
            <a:ext cx="458590" cy="477805"/>
          </a:xfrm>
        </p:spPr>
        <p:txBody>
          <a:bodyPr lIns="72000" tIns="72000" rIns="72000" bIns="72000"/>
          <a:lstStyle>
            <a:lvl1pPr marL="0" indent="0" algn="ctr">
              <a:buNone/>
              <a:defRPr sz="2400">
                <a:solidFill>
                  <a:schemeClr val="bg1"/>
                </a:solidFill>
                <a:latin typeface="+mj-lt"/>
              </a:defRPr>
            </a:lvl1pPr>
          </a:lstStyle>
          <a:p>
            <a:pPr lvl="0"/>
            <a:r>
              <a:rPr lang="en-US"/>
              <a:t>X</a:t>
            </a:r>
          </a:p>
        </p:txBody>
      </p:sp>
      <p:pic>
        <p:nvPicPr>
          <p:cNvPr id="12" name="Picture 11"/>
          <p:cNvPicPr>
            <a:picLocks noChangeAspect="1"/>
          </p:cNvPicPr>
          <p:nvPr userDrawn="1"/>
        </p:nvPicPr>
        <p:blipFill>
          <a:blip r:embed="rId3">
            <a:alphaModFix amt="46000"/>
          </a:blip>
          <a:stretch>
            <a:fillRect/>
          </a:stretch>
        </p:blipFill>
        <p:spPr>
          <a:xfrm>
            <a:off x="6045484" y="6366862"/>
            <a:ext cx="5994400" cy="482600"/>
          </a:xfrm>
          <a:prstGeom prst="rect">
            <a:avLst/>
          </a:prstGeom>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Green Bar">
    <p:spTree>
      <p:nvGrpSpPr>
        <p:cNvPr id="1" name=""/>
        <p:cNvGrpSpPr/>
        <p:nvPr/>
      </p:nvGrpSpPr>
      <p:grpSpPr>
        <a:xfrm>
          <a:off x="0" y="0"/>
          <a:ext cx="0" cy="0"/>
          <a:chOff x="0" y="0"/>
          <a:chExt cx="0" cy="0"/>
        </a:xfrm>
      </p:grpSpPr>
      <p:sp>
        <p:nvSpPr>
          <p:cNvPr id="3" name="Rectangle 2"/>
          <p:cNvSpPr/>
          <p:nvPr userDrawn="1"/>
        </p:nvSpPr>
        <p:spPr bwMode="auto">
          <a:xfrm>
            <a:off x="0" y="6361492"/>
            <a:ext cx="12192000" cy="4965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0" tIns="45655" rIns="91310" bIns="45655" numCol="1" spcCol="0" rtlCol="0" fromWordArt="0" anchor="ctr" anchorCtr="0" forceAA="0" compatLnSpc="1">
            <a:prstTxWarp prst="textNoShape">
              <a:avLst/>
            </a:prstTxWarp>
            <a:noAutofit/>
          </a:bodyPr>
          <a:lstStyle/>
          <a:p>
            <a:pPr algn="ctr" defTabSz="931109" fontAlgn="base">
              <a:spcBef>
                <a:spcPct val="0"/>
              </a:spcBef>
              <a:spcAft>
                <a:spcPct val="0"/>
              </a:spcAft>
            </a:pPr>
            <a:endParaRPr lang="en-US" sz="2397">
              <a:solidFill>
                <a:schemeClr val="tx1"/>
              </a:solidFill>
              <a:ea typeface="Segoe UI" pitchFamily="34" charset="0"/>
              <a:cs typeface="Segoe UI" pitchFamily="34" charset="0"/>
            </a:endParaRPr>
          </a:p>
        </p:txBody>
      </p:sp>
      <p:sp>
        <p:nvSpPr>
          <p:cNvPr id="4" name="Title 1"/>
          <p:cNvSpPr>
            <a:spLocks noGrp="1"/>
          </p:cNvSpPr>
          <p:nvPr>
            <p:ph type="title"/>
          </p:nvPr>
        </p:nvSpPr>
        <p:spPr>
          <a:xfrm>
            <a:off x="268928" y="291102"/>
            <a:ext cx="11655840" cy="899665"/>
          </a:xfrm>
        </p:spPr>
        <p:txBody>
          <a:bodyPr/>
          <a:lstStyle>
            <a:lvl1pPr>
              <a:defRPr sz="5000">
                <a:solidFill>
                  <a:srgbClr val="505050"/>
                </a:solidFill>
              </a:defRPr>
            </a:lvl1pPr>
          </a:lstStyle>
          <a:p>
            <a:r>
              <a:rPr lang="en-US"/>
              <a:t>Click to edit Master title style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7122" y="6510949"/>
            <a:ext cx="914400" cy="195877"/>
          </a:xfrm>
          <a:prstGeom prst="rect">
            <a:avLst/>
          </a:prstGeom>
        </p:spPr>
      </p:pic>
      <p:pic>
        <p:nvPicPr>
          <p:cNvPr id="7" name="Picture 6"/>
          <p:cNvPicPr>
            <a:picLocks noChangeAspect="1"/>
          </p:cNvPicPr>
          <p:nvPr userDrawn="1"/>
        </p:nvPicPr>
        <p:blipFill>
          <a:blip r:embed="rId3">
            <a:alphaModFix amt="46000"/>
          </a:blip>
          <a:stretch>
            <a:fillRect/>
          </a:stretch>
        </p:blipFill>
        <p:spPr>
          <a:xfrm>
            <a:off x="6045484" y="6366862"/>
            <a:ext cx="5994400" cy="482600"/>
          </a:xfrm>
          <a:prstGeom prst="rect">
            <a:avLst/>
          </a:prstGeom>
        </p:spPr>
      </p:pic>
    </p:spTree>
    <p:extLst>
      <p:ext uri="{BB962C8B-B14F-4D97-AF65-F5344CB8AC3E}">
        <p14:creationId xmlns:p14="http://schemas.microsoft.com/office/powerpoint/2010/main" val="8880760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 Green Bar">
    <p:spTree>
      <p:nvGrpSpPr>
        <p:cNvPr id="1" name=""/>
        <p:cNvGrpSpPr/>
        <p:nvPr/>
      </p:nvGrpSpPr>
      <p:grpSpPr>
        <a:xfrm>
          <a:off x="0" y="0"/>
          <a:ext cx="0" cy="0"/>
          <a:chOff x="0" y="0"/>
          <a:chExt cx="0" cy="0"/>
        </a:xfrm>
      </p:grpSpPr>
      <p:sp>
        <p:nvSpPr>
          <p:cNvPr id="3" name="Rectangle 2"/>
          <p:cNvSpPr/>
          <p:nvPr userDrawn="1"/>
        </p:nvSpPr>
        <p:spPr bwMode="auto">
          <a:xfrm>
            <a:off x="0" y="6361492"/>
            <a:ext cx="12192000" cy="4965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0" tIns="45655" rIns="91310" bIns="45655" numCol="1" spcCol="0" rtlCol="0" fromWordArt="0" anchor="ctr" anchorCtr="0" forceAA="0" compatLnSpc="1">
            <a:prstTxWarp prst="textNoShape">
              <a:avLst/>
            </a:prstTxWarp>
            <a:noAutofit/>
          </a:bodyPr>
          <a:lstStyle/>
          <a:p>
            <a:pPr algn="ctr" defTabSz="931109" fontAlgn="base">
              <a:spcBef>
                <a:spcPct val="0"/>
              </a:spcBef>
              <a:spcAft>
                <a:spcPct val="0"/>
              </a:spcAft>
            </a:pPr>
            <a:endParaRPr lang="en-US" sz="2397">
              <a:solidFill>
                <a:schemeClr val="tx1"/>
              </a:solidFill>
              <a:ea typeface="Segoe UI" pitchFamily="34" charset="0"/>
              <a:cs typeface="Segoe UI" pitchFamily="34" charset="0"/>
            </a:endParaRPr>
          </a:p>
        </p:txBody>
      </p:sp>
      <p:sp>
        <p:nvSpPr>
          <p:cNvPr id="4" name="Title 1"/>
          <p:cNvSpPr>
            <a:spLocks noGrp="1"/>
          </p:cNvSpPr>
          <p:nvPr>
            <p:ph type="title"/>
          </p:nvPr>
        </p:nvSpPr>
        <p:spPr>
          <a:xfrm>
            <a:off x="908642" y="564853"/>
            <a:ext cx="10727098" cy="681017"/>
          </a:xfrm>
        </p:spPr>
        <p:txBody>
          <a:bodyPr lIns="0" tIns="0" rIns="0" bIns="0"/>
          <a:lstStyle>
            <a:lvl1pPr>
              <a:defRPr sz="4000">
                <a:solidFill>
                  <a:schemeClr val="accent3"/>
                </a:solidFill>
              </a:defRPr>
            </a:lvl1pPr>
          </a:lstStyle>
          <a:p>
            <a:r>
              <a:rPr lang="en-US"/>
              <a:t>Click to edit Master title style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7122" y="6510949"/>
            <a:ext cx="914400" cy="195877"/>
          </a:xfrm>
          <a:prstGeom prst="rect">
            <a:avLst/>
          </a:prstGeom>
        </p:spPr>
      </p:pic>
      <p:sp>
        <p:nvSpPr>
          <p:cNvPr id="14" name="Text Placeholder 13"/>
          <p:cNvSpPr>
            <a:spLocks noGrp="1"/>
          </p:cNvSpPr>
          <p:nvPr>
            <p:ph type="body" sz="quarter" idx="10" hasCustomPrompt="1"/>
          </p:nvPr>
        </p:nvSpPr>
        <p:spPr>
          <a:xfrm>
            <a:off x="953722" y="213125"/>
            <a:ext cx="7721600" cy="276999"/>
          </a:xfrm>
        </p:spPr>
        <p:txBody>
          <a:bodyPr lIns="0" tIns="0" rIns="0" bIns="0"/>
          <a:lstStyle>
            <a:lvl1pPr marL="0" indent="0">
              <a:buNone/>
              <a:defRPr sz="2000" baseline="0"/>
            </a:lvl1pPr>
          </a:lstStyle>
          <a:p>
            <a:pPr lvl="0"/>
            <a:r>
              <a:rPr lang="en-US"/>
              <a:t>Section Title</a:t>
            </a:r>
          </a:p>
        </p:txBody>
      </p:sp>
      <p:sp>
        <p:nvSpPr>
          <p:cNvPr id="15" name="Oval 14"/>
          <p:cNvSpPr/>
          <p:nvPr userDrawn="1"/>
        </p:nvSpPr>
        <p:spPr bwMode="auto">
          <a:xfrm>
            <a:off x="218408" y="597232"/>
            <a:ext cx="458589" cy="45858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16"/>
          <p:cNvSpPr>
            <a:spLocks noGrp="1"/>
          </p:cNvSpPr>
          <p:nvPr>
            <p:ph type="body" sz="quarter" idx="11" hasCustomPrompt="1"/>
          </p:nvPr>
        </p:nvSpPr>
        <p:spPr>
          <a:xfrm>
            <a:off x="218407" y="599048"/>
            <a:ext cx="458590" cy="477805"/>
          </a:xfrm>
        </p:spPr>
        <p:txBody>
          <a:bodyPr lIns="72000" tIns="72000" rIns="72000" bIns="72000"/>
          <a:lstStyle>
            <a:lvl1pPr marL="0" indent="0" algn="ctr">
              <a:buNone/>
              <a:defRPr sz="2400">
                <a:solidFill>
                  <a:schemeClr val="bg1"/>
                </a:solidFill>
                <a:latin typeface="+mj-lt"/>
              </a:defRPr>
            </a:lvl1pPr>
          </a:lstStyle>
          <a:p>
            <a:pPr lvl="0"/>
            <a:r>
              <a:rPr lang="en-US"/>
              <a:t>X</a:t>
            </a:r>
          </a:p>
        </p:txBody>
      </p:sp>
      <p:sp>
        <p:nvSpPr>
          <p:cNvPr id="19" name="Text Placeholder 18"/>
          <p:cNvSpPr>
            <a:spLocks noGrp="1"/>
          </p:cNvSpPr>
          <p:nvPr>
            <p:ph type="body" sz="quarter" idx="12"/>
          </p:nvPr>
        </p:nvSpPr>
        <p:spPr>
          <a:xfrm>
            <a:off x="908643" y="1584000"/>
            <a:ext cx="4029118" cy="553998"/>
          </a:xfrm>
        </p:spPr>
        <p:txBody>
          <a:bodyPr lIns="0" tIns="0" rIns="0" bIns="0"/>
          <a:lstStyle>
            <a:lvl1pPr marL="0" indent="0">
              <a:buNone/>
              <a:defRPr sz="1800" b="0" i="0">
                <a:latin typeface="Segoe UI Semilight" charset="0"/>
                <a:ea typeface="Segoe UI Semilight" charset="0"/>
                <a:cs typeface="Segoe UI Semilight" charset="0"/>
              </a:defRPr>
            </a:lvl1pPr>
            <a:lvl2pPr marL="335774" indent="0">
              <a:buNone/>
              <a:defRPr/>
            </a:lvl2pPr>
            <a:lvl3pPr marL="559624" indent="0">
              <a:buNone/>
              <a:defRPr/>
            </a:lvl3pPr>
            <a:lvl4pPr marL="783474" indent="0">
              <a:buNone/>
              <a:defRPr/>
            </a:lvl4pPr>
            <a:lvl5pPr marL="1007324" indent="0">
              <a:buNone/>
              <a:defRPr/>
            </a:lvl5pPr>
          </a:lstStyle>
          <a:p>
            <a:pPr lvl="0"/>
            <a:r>
              <a:rPr lang="en-US"/>
              <a:t>Click to edit Master </a:t>
            </a:r>
          </a:p>
          <a:p>
            <a:pPr lvl="0"/>
            <a:r>
              <a:rPr lang="en-US"/>
              <a:t>text styles</a:t>
            </a:r>
          </a:p>
        </p:txBody>
      </p:sp>
      <p:pic>
        <p:nvPicPr>
          <p:cNvPr id="10" name="Picture 9"/>
          <p:cNvPicPr>
            <a:picLocks noChangeAspect="1"/>
          </p:cNvPicPr>
          <p:nvPr userDrawn="1"/>
        </p:nvPicPr>
        <p:blipFill>
          <a:blip r:embed="rId3">
            <a:alphaModFix amt="46000"/>
          </a:blip>
          <a:stretch>
            <a:fillRect/>
          </a:stretch>
        </p:blipFill>
        <p:spPr>
          <a:xfrm>
            <a:off x="6045484" y="6366862"/>
            <a:ext cx="5994400" cy="482600"/>
          </a:xfrm>
          <a:prstGeom prst="rect">
            <a:avLst/>
          </a:prstGeom>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1F64-7B7D-4454-ABE3-9032A0A588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063D1107-54F7-4E6D-9616-8C063C09E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499736-8F6B-4C6D-BBBA-BF905B2E033A}"/>
              </a:ext>
            </a:extLst>
          </p:cNvPr>
          <p:cNvSpPr>
            <a:spLocks noGrp="1"/>
          </p:cNvSpPr>
          <p:nvPr>
            <p:ph type="dt" sz="half" idx="10"/>
          </p:nvPr>
        </p:nvSpPr>
        <p:spPr>
          <a:xfrm>
            <a:off x="838200" y="6356350"/>
            <a:ext cx="2743200" cy="365125"/>
          </a:xfrm>
          <a:prstGeom prst="rect">
            <a:avLst/>
          </a:prstGeom>
        </p:spPr>
        <p:txBody>
          <a:bodyPr/>
          <a:lstStyle/>
          <a:p>
            <a:fld id="{1192C718-798C-4B88-A1FB-81F0B307FDE7}" type="datetimeFigureOut">
              <a:rPr lang="sv-SE" smtClean="0"/>
              <a:t>2018-12-18</a:t>
            </a:fld>
            <a:endParaRPr lang="sv-SE"/>
          </a:p>
        </p:txBody>
      </p:sp>
      <p:sp>
        <p:nvSpPr>
          <p:cNvPr id="5" name="Footer Placeholder 4">
            <a:extLst>
              <a:ext uri="{FF2B5EF4-FFF2-40B4-BE49-F238E27FC236}">
                <a16:creationId xmlns:a16="http://schemas.microsoft.com/office/drawing/2014/main" id="{2EBF3028-A75E-4854-ACF7-853071C2217D}"/>
              </a:ext>
            </a:extLst>
          </p:cNvPr>
          <p:cNvSpPr>
            <a:spLocks noGrp="1"/>
          </p:cNvSpPr>
          <p:nvPr>
            <p:ph type="ftr" sz="quarter" idx="11"/>
          </p:nvPr>
        </p:nvSpPr>
        <p:spPr>
          <a:xfrm>
            <a:off x="4038600" y="6356350"/>
            <a:ext cx="4114800" cy="365125"/>
          </a:xfrm>
          <a:prstGeom prst="rect">
            <a:avLst/>
          </a:prstGeom>
        </p:spPr>
        <p:txBody>
          <a:bodyPr/>
          <a:lstStyle/>
          <a:p>
            <a:endParaRPr lang="sv-SE"/>
          </a:p>
        </p:txBody>
      </p:sp>
      <p:sp>
        <p:nvSpPr>
          <p:cNvPr id="6" name="Slide Number Placeholder 5">
            <a:extLst>
              <a:ext uri="{FF2B5EF4-FFF2-40B4-BE49-F238E27FC236}">
                <a16:creationId xmlns:a16="http://schemas.microsoft.com/office/drawing/2014/main" id="{76D18DCA-2E14-4369-93F4-44281B3A6160}"/>
              </a:ext>
            </a:extLst>
          </p:cNvPr>
          <p:cNvSpPr>
            <a:spLocks noGrp="1"/>
          </p:cNvSpPr>
          <p:nvPr>
            <p:ph type="sldNum" sz="quarter" idx="12"/>
          </p:nvPr>
        </p:nvSpPr>
        <p:spPr>
          <a:xfrm>
            <a:off x="8610600" y="6356350"/>
            <a:ext cx="2743200" cy="365125"/>
          </a:xfrm>
          <a:prstGeom prst="rect">
            <a:avLst/>
          </a:prstGeom>
        </p:spPr>
        <p:txBody>
          <a:bodyPr/>
          <a:lstStyle/>
          <a:p>
            <a:fld id="{995FA351-9940-4215-87BF-AB39FE708B1A}" type="slidenum">
              <a:rPr lang="sv-SE" smtClean="0"/>
              <a:t>‹#›</a:t>
            </a:fld>
            <a:endParaRPr lang="sv-SE"/>
          </a:p>
        </p:txBody>
      </p:sp>
    </p:spTree>
    <p:extLst>
      <p:ext uri="{BB962C8B-B14F-4D97-AF65-F5344CB8AC3E}">
        <p14:creationId xmlns:p14="http://schemas.microsoft.com/office/powerpoint/2010/main" val="1559875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C7915-094F-4B02-B99D-E13E28D2970C}"/>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7974C40F-1CF2-44B4-9004-32AD36CFEA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C5665CA-D1F1-4612-BD9E-4C67B7AB063D}"/>
              </a:ext>
            </a:extLst>
          </p:cNvPr>
          <p:cNvSpPr>
            <a:spLocks noGrp="1"/>
          </p:cNvSpPr>
          <p:nvPr>
            <p:ph type="dt" sz="half" idx="10"/>
          </p:nvPr>
        </p:nvSpPr>
        <p:spPr>
          <a:xfrm>
            <a:off x="838200" y="6356350"/>
            <a:ext cx="2743200" cy="365125"/>
          </a:xfrm>
          <a:prstGeom prst="rect">
            <a:avLst/>
          </a:prstGeom>
        </p:spPr>
        <p:txBody>
          <a:bodyPr/>
          <a:lstStyle/>
          <a:p>
            <a:fld id="{1192C718-798C-4B88-A1FB-81F0B307FDE7}" type="datetimeFigureOut">
              <a:rPr lang="sv-SE" smtClean="0"/>
              <a:t>2018-12-18</a:t>
            </a:fld>
            <a:endParaRPr lang="sv-SE"/>
          </a:p>
        </p:txBody>
      </p:sp>
      <p:sp>
        <p:nvSpPr>
          <p:cNvPr id="5" name="Footer Placeholder 4">
            <a:extLst>
              <a:ext uri="{FF2B5EF4-FFF2-40B4-BE49-F238E27FC236}">
                <a16:creationId xmlns:a16="http://schemas.microsoft.com/office/drawing/2014/main" id="{98113B4A-0DA6-4841-A050-487A78908603}"/>
              </a:ext>
            </a:extLst>
          </p:cNvPr>
          <p:cNvSpPr>
            <a:spLocks noGrp="1"/>
          </p:cNvSpPr>
          <p:nvPr>
            <p:ph type="ftr" sz="quarter" idx="11"/>
          </p:nvPr>
        </p:nvSpPr>
        <p:spPr>
          <a:xfrm>
            <a:off x="4038600" y="6356350"/>
            <a:ext cx="4114800" cy="365125"/>
          </a:xfrm>
          <a:prstGeom prst="rect">
            <a:avLst/>
          </a:prstGeom>
        </p:spPr>
        <p:txBody>
          <a:bodyPr/>
          <a:lstStyle/>
          <a:p>
            <a:endParaRPr lang="sv-SE"/>
          </a:p>
        </p:txBody>
      </p:sp>
      <p:sp>
        <p:nvSpPr>
          <p:cNvPr id="6" name="Slide Number Placeholder 5">
            <a:extLst>
              <a:ext uri="{FF2B5EF4-FFF2-40B4-BE49-F238E27FC236}">
                <a16:creationId xmlns:a16="http://schemas.microsoft.com/office/drawing/2014/main" id="{D011B245-0C84-468D-8E72-0187ED77BBC6}"/>
              </a:ext>
            </a:extLst>
          </p:cNvPr>
          <p:cNvSpPr>
            <a:spLocks noGrp="1"/>
          </p:cNvSpPr>
          <p:nvPr>
            <p:ph type="sldNum" sz="quarter" idx="12"/>
          </p:nvPr>
        </p:nvSpPr>
        <p:spPr>
          <a:xfrm>
            <a:off x="8610600" y="6356350"/>
            <a:ext cx="2743200" cy="365125"/>
          </a:xfrm>
          <a:prstGeom prst="rect">
            <a:avLst/>
          </a:prstGeom>
        </p:spPr>
        <p:txBody>
          <a:bodyPr/>
          <a:lstStyle/>
          <a:p>
            <a:fld id="{995FA351-9940-4215-87BF-AB39FE708B1A}" type="slidenum">
              <a:rPr lang="sv-SE" smtClean="0"/>
              <a:t>‹#›</a:t>
            </a:fld>
            <a:endParaRPr lang="sv-SE"/>
          </a:p>
        </p:txBody>
      </p:sp>
    </p:spTree>
    <p:extLst>
      <p:ext uri="{BB962C8B-B14F-4D97-AF65-F5344CB8AC3E}">
        <p14:creationId xmlns:p14="http://schemas.microsoft.com/office/powerpoint/2010/main" val="937867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216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0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8"/>
            <a:ext cx="7171399" cy="507171"/>
          </a:xfrm>
        </p:spPr>
        <p:txBody>
          <a:bodyPr/>
          <a:lstStyle>
            <a:lvl1pPr marL="0" indent="0">
              <a:buNone/>
              <a:defRPr sz="2350">
                <a:gradFill>
                  <a:gsLst>
                    <a:gs pos="1250">
                      <a:schemeClr val="tx1"/>
                    </a:gs>
                    <a:gs pos="100000">
                      <a:schemeClr val="tx1"/>
                    </a:gs>
                  </a:gsLst>
                  <a:lin ang="5400000" scaled="0"/>
                </a:gradFill>
                <a:latin typeface="+mn-lt"/>
              </a:defRPr>
            </a:lvl1pPr>
            <a:lvl2pPr>
              <a:defRPr sz="2350"/>
            </a:lvl2pPr>
            <a:lvl3pPr>
              <a:defRPr sz="2350"/>
            </a:lvl3pPr>
            <a:lvl4pPr>
              <a:defRPr sz="2350"/>
            </a:lvl4pPr>
            <a:lvl5pPr>
              <a:defRPr sz="2350"/>
            </a:lvl5pPr>
          </a:lstStyle>
          <a:p>
            <a:pPr lvl="0"/>
            <a:r>
              <a:rPr lang="en-US"/>
              <a:t>Click to edit Master text styles</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1" y="0"/>
            <a:ext cx="6917725" cy="1269707"/>
          </a:xfrm>
        </p:spPr>
        <p:txBody>
          <a:bodyPr/>
          <a:lstStyle>
            <a:lvl1pPr marL="0" indent="0">
              <a:buNone/>
              <a:defRPr/>
            </a:lvl1pPr>
          </a:lstStyle>
          <a:p>
            <a:r>
              <a:rPr lang="en-US"/>
              <a:t>Drag picture to placeholder or click icon to add</a:t>
            </a:r>
          </a:p>
        </p:txBody>
      </p:sp>
      <p:sp>
        <p:nvSpPr>
          <p:cNvPr id="2" name="Footer Placeholder 1"/>
          <p:cNvSpPr>
            <a:spLocks noGrp="1"/>
          </p:cNvSpPr>
          <p:nvPr>
            <p:ph type="ftr" sz="quarter" idx="13"/>
          </p:nvPr>
        </p:nvSpPr>
        <p:spPr>
          <a:xfrm>
            <a:off x="269239" y="6558796"/>
            <a:ext cx="3859607" cy="134482"/>
          </a:xfrm>
          <a:prstGeom prst="rect">
            <a:avLst/>
          </a:prstGeom>
        </p:spPr>
        <p:txBody>
          <a:bodyPr/>
          <a:lstStyle/>
          <a:p>
            <a:endParaRPr lang="en-US"/>
          </a:p>
        </p:txBody>
      </p:sp>
      <p:sp>
        <p:nvSpPr>
          <p:cNvPr id="3" name="Slide Number Placeholder 2"/>
          <p:cNvSpPr>
            <a:spLocks noGrp="1"/>
          </p:cNvSpPr>
          <p:nvPr>
            <p:ph type="sldNum" sz="quarter" idx="14"/>
          </p:nvPr>
        </p:nvSpPr>
        <p:spPr>
          <a:xfrm>
            <a:off x="11367167" y="6558796"/>
            <a:ext cx="555596" cy="134482"/>
          </a:xfrm>
          <a:prstGeom prst="rect">
            <a:avLst/>
          </a:prstGeom>
        </p:spPr>
        <p:txBody>
          <a:bodyPr/>
          <a:lstStyle/>
          <a:p>
            <a:fld id="{E53B84D1-AAC3-7245-AB80-5C6DA33023A9}" type="slidenum">
              <a:rPr lang="en-US" smtClean="0"/>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5"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7"/>
            <a:ext cx="5085476" cy="1793104"/>
          </a:xfrm>
          <a:noFill/>
        </p:spPr>
        <p:txBody>
          <a:bodyPr lIns="146304" tIns="91440" rIns="146304" bIns="91440" anchor="t" anchorCtr="0"/>
          <a:lstStyle>
            <a:lvl1pPr>
              <a:defRPr sz="5000" spc="-98" baseline="0">
                <a:gradFill>
                  <a:gsLst>
                    <a:gs pos="7965">
                      <a:schemeClr val="tx1"/>
                    </a:gs>
                    <a:gs pos="8000">
                      <a:schemeClr val="tx1"/>
                    </a:gs>
                  </a:gsLst>
                  <a:lin ang="5400000" scaled="0"/>
                </a:gradFill>
              </a:defRPr>
            </a:lvl1pPr>
          </a:lstStyle>
          <a:p>
            <a:r>
              <a:rPr lang="en-US"/>
              <a:t>Presentation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3137897"/>
          </a:xfrm>
        </p:spPr>
        <p:txBody>
          <a:bodyPr/>
          <a:lstStyle>
            <a:lvl1pPr>
              <a:defRPr sz="5000">
                <a:solidFill>
                  <a:srgbClr val="505050"/>
                </a:soli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536"/>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7325" indent="0">
              <a:buNone/>
              <a:defRPr sz="1567"/>
            </a:lvl5pPr>
          </a:lstStyle>
          <a:p>
            <a:pPr lvl="0"/>
            <a:r>
              <a:rPr lang="en-US"/>
              <a:t>Click to edit Master text styles</a:t>
            </a:r>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plit Layout">
    <p:spTree>
      <p:nvGrpSpPr>
        <p:cNvPr id="1" name=""/>
        <p:cNvGrpSpPr/>
        <p:nvPr/>
      </p:nvGrpSpPr>
      <p:grpSpPr>
        <a:xfrm>
          <a:off x="0" y="0"/>
          <a:ext cx="0" cy="0"/>
          <a:chOff x="0" y="0"/>
          <a:chExt cx="0" cy="0"/>
        </a:xfrm>
      </p:grpSpPr>
      <p:sp>
        <p:nvSpPr>
          <p:cNvPr id="2" name="Rectangle 1"/>
          <p:cNvSpPr/>
          <p:nvPr/>
        </p:nvSpPr>
        <p:spPr bwMode="auto">
          <a:xfrm>
            <a:off x="5335944" y="488"/>
            <a:ext cx="6848274" cy="6857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20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a:xfrm>
            <a:off x="338620" y="2668010"/>
            <a:ext cx="4703339" cy="899665"/>
          </a:xfrm>
        </p:spPr>
        <p:txBody>
          <a:bodyPr/>
          <a:lstStyle>
            <a:lvl1pPr>
              <a:defRPr sz="5000"/>
            </a:lvl1pPr>
          </a:lstStyle>
          <a:p>
            <a:r>
              <a:rPr lang="en-US"/>
              <a:t>Click to edit Master title style</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5"/>
            </a:lvl1pPr>
          </a:lstStyle>
          <a:p>
            <a:r>
              <a:rPr lang="en-GB" noProof="0"/>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3">
                <a:latin typeface="+mn-lt"/>
              </a:defRPr>
            </a:lvl1pPr>
            <a:lvl2pPr>
              <a:defRPr sz="1763"/>
            </a:lvl2pPr>
            <a:lvl3pPr>
              <a:defRPr sz="1763"/>
            </a:lvl3pPr>
            <a:lvl4pPr>
              <a:defRPr sz="1763"/>
            </a:lvl4pPr>
            <a:lvl5pPr>
              <a:defRPr sz="1763"/>
            </a:lvl5pPr>
          </a:lstStyle>
          <a:p>
            <a:pPr lvl="0"/>
            <a:r>
              <a:rPr lang="en-GB" noProof="0"/>
              <a:t>Click to edit Master text styles</a:t>
            </a:r>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plit Conten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6275284" cy="899665"/>
          </a:xfrm>
        </p:spPr>
        <p:txBody>
          <a:bodyPr/>
          <a:lstStyle>
            <a:lvl1pPr>
              <a:defRPr sz="3921"/>
            </a:lvl1pPr>
          </a:lstStyle>
          <a:p>
            <a:r>
              <a:rPr lang="en-GB" noProof="0"/>
              <a:t>Click to edit Master title style</a:t>
            </a:r>
          </a:p>
        </p:txBody>
      </p:sp>
      <p:sp>
        <p:nvSpPr>
          <p:cNvPr id="4" name="Slide Number Placeholder 3"/>
          <p:cNvSpPr>
            <a:spLocks noGrp="1"/>
          </p:cNvSpPr>
          <p:nvPr>
            <p:ph type="sldNum" sz="quarter" idx="11"/>
          </p:nvPr>
        </p:nvSpPr>
        <p:spPr>
          <a:xfrm>
            <a:off x="11367167" y="6558796"/>
            <a:ext cx="555596" cy="134482"/>
          </a:xfrm>
          <a:prstGeom prst="rect">
            <a:avLst/>
          </a:prstGeom>
        </p:spPr>
        <p:txBody>
          <a:bodyPr/>
          <a:lstStyle/>
          <a:p>
            <a:fld id="{E53B84D1-AAC3-7245-AB80-5C6DA33023A9}" type="slidenum">
              <a:rPr lang="en-US" smtClean="0"/>
              <a:t>‹#›</a:t>
            </a:fld>
            <a:endParaRPr lang="en-US"/>
          </a:p>
        </p:txBody>
      </p:sp>
      <p:sp>
        <p:nvSpPr>
          <p:cNvPr id="5" name="Rectangle 4"/>
          <p:cNvSpPr/>
          <p:nvPr/>
        </p:nvSpPr>
        <p:spPr bwMode="auto">
          <a:xfrm>
            <a:off x="7141828" y="488"/>
            <a:ext cx="5042390" cy="68575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20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 Placeholder 6"/>
          <p:cNvSpPr>
            <a:spLocks noGrp="1"/>
          </p:cNvSpPr>
          <p:nvPr>
            <p:ph type="body" sz="quarter" idx="12"/>
          </p:nvPr>
        </p:nvSpPr>
        <p:spPr>
          <a:xfrm>
            <a:off x="268927" y="1334669"/>
            <a:ext cx="5079741" cy="272856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Conent Example">
    <p:spTree>
      <p:nvGrpSpPr>
        <p:cNvPr id="1" name=""/>
        <p:cNvGrpSpPr/>
        <p:nvPr/>
      </p:nvGrpSpPr>
      <p:grpSpPr>
        <a:xfrm>
          <a:off x="0" y="0"/>
          <a:ext cx="0" cy="0"/>
          <a:chOff x="0" y="0"/>
          <a:chExt cx="0" cy="0"/>
        </a:xfrm>
      </p:grpSpPr>
      <p:sp>
        <p:nvSpPr>
          <p:cNvPr id="2" name="Title 1"/>
          <p:cNvSpPr>
            <a:spLocks noGrp="1"/>
          </p:cNvSpPr>
          <p:nvPr>
            <p:ph type="title"/>
          </p:nvPr>
        </p:nvSpPr>
        <p:spPr>
          <a:xfrm>
            <a:off x="6172200" y="291102"/>
            <a:ext cx="5752568" cy="899665"/>
          </a:xfrm>
        </p:spPr>
        <p:txBody>
          <a:bodyPr/>
          <a:lstStyle>
            <a:lvl1pPr>
              <a:defRPr sz="3200"/>
            </a:lvl1pPr>
          </a:lstStyle>
          <a:p>
            <a:r>
              <a:rPr lang="en-GB" noProof="0"/>
              <a:t>Click to edit Master title style</a:t>
            </a:r>
          </a:p>
        </p:txBody>
      </p:sp>
      <p:sp>
        <p:nvSpPr>
          <p:cNvPr id="4" name="Picture Placeholder 3"/>
          <p:cNvSpPr>
            <a:spLocks noGrp="1"/>
          </p:cNvSpPr>
          <p:nvPr>
            <p:ph type="pic" sz="quarter" idx="10"/>
          </p:nvPr>
        </p:nvSpPr>
        <p:spPr>
          <a:xfrm>
            <a:off x="0" y="0"/>
            <a:ext cx="5991225" cy="6858000"/>
          </a:xfrm>
          <a:solidFill>
            <a:schemeClr val="accent1"/>
          </a:solidFill>
        </p:spPr>
        <p:txBody>
          <a:bodyPr/>
          <a:lstStyle>
            <a:lvl1pPr marL="0" indent="0">
              <a:buNone/>
              <a:defRPr/>
            </a:lvl1pPr>
          </a:lstStyle>
          <a:p>
            <a:endParaRPr lang="en-US"/>
          </a:p>
        </p:txBody>
      </p:sp>
      <p:sp>
        <p:nvSpPr>
          <p:cNvPr id="6" name="Text Placeholder 5"/>
          <p:cNvSpPr>
            <a:spLocks noGrp="1"/>
          </p:cNvSpPr>
          <p:nvPr>
            <p:ph type="body" sz="quarter" idx="11"/>
          </p:nvPr>
        </p:nvSpPr>
        <p:spPr>
          <a:xfrm>
            <a:off x="6172200" y="1190625"/>
            <a:ext cx="5753100" cy="2728567"/>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8608896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Blue Bar">
    <p:spTree>
      <p:nvGrpSpPr>
        <p:cNvPr id="1" name=""/>
        <p:cNvGrpSpPr/>
        <p:nvPr/>
      </p:nvGrpSpPr>
      <p:grpSpPr>
        <a:xfrm>
          <a:off x="0" y="0"/>
          <a:ext cx="0" cy="0"/>
          <a:chOff x="0" y="0"/>
          <a:chExt cx="0" cy="0"/>
        </a:xfrm>
      </p:grpSpPr>
      <p:sp>
        <p:nvSpPr>
          <p:cNvPr id="53" name="Rectangle 52"/>
          <p:cNvSpPr/>
          <p:nvPr/>
        </p:nvSpPr>
        <p:spPr bwMode="auto">
          <a:xfrm>
            <a:off x="0" y="6361492"/>
            <a:ext cx="12192000" cy="496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0" tIns="45655" rIns="91310" bIns="45655" numCol="1" spcCol="0" rtlCol="0" fromWordArt="0" anchor="ctr" anchorCtr="0" forceAA="0" compatLnSpc="1">
            <a:prstTxWarp prst="textNoShape">
              <a:avLst/>
            </a:prstTxWarp>
            <a:noAutofit/>
          </a:bodyPr>
          <a:lstStyle/>
          <a:p>
            <a:pPr algn="ctr" defTabSz="931109" fontAlgn="base">
              <a:spcBef>
                <a:spcPct val="0"/>
              </a:spcBef>
              <a:spcAft>
                <a:spcPct val="0"/>
              </a:spcAft>
            </a:pPr>
            <a:endParaRPr lang="en-GB" sz="2397" noProof="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lvl1pPr>
              <a:defRPr sz="5000">
                <a:solidFill>
                  <a:srgbClr val="505050"/>
                </a:solidFill>
              </a:defRPr>
            </a:lvl1pPr>
          </a:lstStyle>
          <a:p>
            <a:r>
              <a:rPr lang="en-GB" noProof="0"/>
              <a:t>Click to edit Master title style</a:t>
            </a:r>
          </a:p>
        </p:txBody>
      </p:sp>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7122" y="6510949"/>
            <a:ext cx="914400" cy="195877"/>
          </a:xfrm>
          <a:prstGeom prst="rect">
            <a:avLst/>
          </a:prstGeom>
        </p:spPr>
      </p:pic>
      <p:pic>
        <p:nvPicPr>
          <p:cNvPr id="8" name="Picture 7"/>
          <p:cNvPicPr>
            <a:picLocks noChangeAspect="1"/>
          </p:cNvPicPr>
          <p:nvPr userDrawn="1"/>
        </p:nvPicPr>
        <p:blipFill>
          <a:blip r:embed="rId3">
            <a:alphaModFix amt="46000"/>
          </a:blip>
          <a:stretch>
            <a:fillRect/>
          </a:stretch>
        </p:blipFill>
        <p:spPr>
          <a:xfrm>
            <a:off x="6045484" y="6366862"/>
            <a:ext cx="5994400" cy="482600"/>
          </a:xfrm>
          <a:prstGeom prst="rect">
            <a:avLst/>
          </a:prstGeom>
        </p:spPr>
      </p:pic>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5225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68" r:id="rId6"/>
    <p:sldLayoutId id="2147483669" r:id="rId7"/>
    <p:sldLayoutId id="2147483677" r:id="rId8"/>
    <p:sldLayoutId id="2147483670" r:id="rId9"/>
    <p:sldLayoutId id="2147483685" r:id="rId10"/>
    <p:sldLayoutId id="2147483679" r:id="rId11"/>
    <p:sldLayoutId id="2147483680" r:id="rId12"/>
    <p:sldLayoutId id="2147483686" r:id="rId13"/>
    <p:sldLayoutId id="2147483675" r:id="rId14"/>
    <p:sldLayoutId id="2147483676" r:id="rId15"/>
    <p:sldLayoutId id="2147483681" r:id="rId16"/>
    <p:sldLayoutId id="2147483682" r:id="rId17"/>
    <p:sldLayoutId id="2147483683" r:id="rId18"/>
  </p:sldLayoutIdLst>
  <p:transition>
    <p:fade/>
  </p:transition>
  <p:txStyles>
    <p:titleStyle>
      <a:lvl1pPr algn="l" defTabSz="913361" rtl="0" eaLnBrk="1" latinLnBrk="0" hangingPunct="1">
        <a:lnSpc>
          <a:spcPct val="90000"/>
        </a:lnSpc>
        <a:spcBef>
          <a:spcPct val="0"/>
        </a:spcBef>
        <a:buNone/>
        <a:defRPr lang="en-US" sz="5288"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5775" marR="0" indent="-335775" algn="l" defTabSz="913361" rtl="0" eaLnBrk="1" fontAlgn="auto" latinLnBrk="0" hangingPunct="1">
        <a:lnSpc>
          <a:spcPct val="90000"/>
        </a:lnSpc>
        <a:spcBef>
          <a:spcPct val="20000"/>
        </a:spcBef>
        <a:spcAft>
          <a:spcPts val="0"/>
        </a:spcAft>
        <a:buClrTx/>
        <a:buSzPct val="90000"/>
        <a:buFont typeface="Arial" pitchFamily="34" charset="0"/>
        <a:buChar char="•"/>
        <a:tabLst/>
        <a:defRPr sz="3917" kern="1200" spc="0" baseline="0">
          <a:gradFill>
            <a:gsLst>
              <a:gs pos="1250">
                <a:schemeClr val="tx1"/>
              </a:gs>
              <a:gs pos="100000">
                <a:schemeClr val="tx1"/>
              </a:gs>
            </a:gsLst>
            <a:lin ang="5400000" scaled="0"/>
          </a:gradFill>
          <a:latin typeface="+mj-lt"/>
          <a:ea typeface="+mn-ea"/>
          <a:cs typeface="+mn-cs"/>
        </a:defRPr>
      </a:lvl1pPr>
      <a:lvl2pPr marL="572061" marR="0" indent="-236287" algn="l" defTabSz="913361"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475" marR="0" indent="-223851" algn="l" defTabSz="913361"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3pPr>
      <a:lvl4pPr marL="1007325" marR="0" indent="-223851" algn="l" defTabSz="913361"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4pPr>
      <a:lvl5pPr marL="1231175" marR="0" indent="-223851" algn="l" defTabSz="913361"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9.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4.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adaptivecards.io/samples/" TargetMode="External"/><Relationship Id="rId5" Type="http://schemas.openxmlformats.org/officeDocument/2006/relationships/image" Target="../media/image33.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microsoft.com/en-us/server-cloud/cortana-analytics-suite/overview.aspx" TargetMode="External"/><Relationship Id="rId2" Type="http://schemas.openxmlformats.org/officeDocument/2006/relationships/hyperlink" Target="https://www.microsoft.com/cognitive-services/" TargetMode="External"/><Relationship Id="rId1" Type="http://schemas.openxmlformats.org/officeDocument/2006/relationships/slideLayout" Target="../slideLayouts/slideLayout10.xml"/><Relationship Id="rId6" Type="http://schemas.openxmlformats.org/officeDocument/2006/relationships/image" Target="../media/image39.emf"/><Relationship Id="rId5" Type="http://schemas.openxmlformats.org/officeDocument/2006/relationships/image" Target="../media/image40.emf"/><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3" Type="http://schemas.openxmlformats.org/officeDocument/2006/relationships/hyperlink" Target="http://stackoverflow.com/questions/tagged/microsoft-cognitive" TargetMode="External"/><Relationship Id="rId2" Type="http://schemas.openxmlformats.org/officeDocument/2006/relationships/hyperlink" Target="http://www.microsoft.com/cognitive" TargetMode="External"/><Relationship Id="rId1" Type="http://schemas.openxmlformats.org/officeDocument/2006/relationships/slideLayout" Target="../slideLayouts/slideLayout10.xml"/><Relationship Id="rId4" Type="http://schemas.openxmlformats.org/officeDocument/2006/relationships/hyperlink" Target="https://cognitive.uservoice.com/"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61735"/>
            <a:ext cx="5378548" cy="3759299"/>
          </a:xfrm>
        </p:spPr>
        <p:txBody>
          <a:bodyPr/>
          <a:lstStyle/>
          <a:p>
            <a:r>
              <a:rPr lang="en-US" dirty="0"/>
              <a:t>Intelligent</a:t>
            </a:r>
            <a:br>
              <a:rPr lang="en-US" dirty="0"/>
            </a:br>
            <a:r>
              <a:rPr lang="en-US" dirty="0"/>
              <a:t>Bot Experience</a:t>
            </a:r>
            <a:br>
              <a:rPr lang="en-US" dirty="0"/>
            </a:br>
            <a:br>
              <a:rPr lang="en-US" dirty="0"/>
            </a:br>
            <a:r>
              <a:rPr lang="en-US" sz="3200" dirty="0"/>
              <a:t>Roberto Cervantes</a:t>
            </a:r>
            <a:br>
              <a:rPr lang="en-US" sz="3200" dirty="0"/>
            </a:br>
            <a:r>
              <a:rPr lang="en-US" sz="3200" dirty="0"/>
              <a:t>robece@microsoft.com</a:t>
            </a:r>
            <a:endParaRPr lang="en-US" dirty="0"/>
          </a:p>
        </p:txBody>
      </p:sp>
      <p:sp>
        <p:nvSpPr>
          <p:cNvPr id="2" name="Picture Placeholder 1">
            <a:extLst>
              <a:ext uri="{FF2B5EF4-FFF2-40B4-BE49-F238E27FC236}">
                <a16:creationId xmlns:a16="http://schemas.microsoft.com/office/drawing/2014/main" id="{B6479CC1-D489-734D-A7F7-13F146855534}"/>
              </a:ext>
            </a:extLst>
          </p:cNvPr>
          <p:cNvSpPr>
            <a:spLocks noGrp="1"/>
          </p:cNvSpPr>
          <p:nvPr>
            <p:ph type="pic" sz="quarter" idx="10"/>
          </p:nvPr>
        </p:nvSpPr>
        <p:spPr/>
      </p:sp>
      <p:pic>
        <p:nvPicPr>
          <p:cNvPr id="11" name="Picture 10" descr="A picture containing vector graphics&#10;&#10;Description generated with high confidence">
            <a:extLst>
              <a:ext uri="{FF2B5EF4-FFF2-40B4-BE49-F238E27FC236}">
                <a16:creationId xmlns:a16="http://schemas.microsoft.com/office/drawing/2014/main" id="{1DEDF922-1A56-D446-816C-CD7356E1302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241" y="6288183"/>
            <a:ext cx="1565342" cy="334270"/>
          </a:xfrm>
          <a:prstGeom prst="rect">
            <a:avLst/>
          </a:prstGeom>
        </p:spPr>
      </p:pic>
    </p:spTree>
    <p:extLst>
      <p:ext uri="{BB962C8B-B14F-4D97-AF65-F5344CB8AC3E}">
        <p14:creationId xmlns:p14="http://schemas.microsoft.com/office/powerpoint/2010/main" val="14080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2800"/>
              <a:t>The Microsoft Bot Framework</a:t>
            </a:r>
          </a:p>
        </p:txBody>
      </p:sp>
      <p:pic>
        <p:nvPicPr>
          <p:cNvPr id="8" name="Picture 7"/>
          <p:cNvPicPr>
            <a:picLocks noChangeAspect="1"/>
          </p:cNvPicPr>
          <p:nvPr/>
        </p:nvPicPr>
        <p:blipFill>
          <a:blip r:embed="rId3"/>
          <a:stretch>
            <a:fillRect/>
          </a:stretch>
        </p:blipFill>
        <p:spPr>
          <a:xfrm>
            <a:off x="1600530" y="1075099"/>
            <a:ext cx="8592855" cy="4973642"/>
          </a:xfrm>
          <a:prstGeom prst="rect">
            <a:avLst/>
          </a:prstGeom>
        </p:spPr>
      </p:pic>
    </p:spTree>
    <p:extLst>
      <p:ext uri="{BB962C8B-B14F-4D97-AF65-F5344CB8AC3E}">
        <p14:creationId xmlns:p14="http://schemas.microsoft.com/office/powerpoint/2010/main" val="1869667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develop your Bot</a:t>
            </a:r>
          </a:p>
        </p:txBody>
      </p:sp>
      <p:pic>
        <p:nvPicPr>
          <p:cNvPr id="8" name="Picture 7"/>
          <p:cNvPicPr>
            <a:picLocks noChangeAspect="1"/>
          </p:cNvPicPr>
          <p:nvPr/>
        </p:nvPicPr>
        <p:blipFill>
          <a:blip r:embed="rId3"/>
          <a:stretch>
            <a:fillRect/>
          </a:stretch>
        </p:blipFill>
        <p:spPr>
          <a:xfrm>
            <a:off x="6380935" y="1731056"/>
            <a:ext cx="844623" cy="530597"/>
          </a:xfrm>
          <a:prstGeom prst="rect">
            <a:avLst/>
          </a:prstGeom>
        </p:spPr>
      </p:pic>
      <p:sp>
        <p:nvSpPr>
          <p:cNvPr id="9" name="Text Placeholder 7"/>
          <p:cNvSpPr txBox="1">
            <a:spLocks/>
          </p:cNvSpPr>
          <p:nvPr/>
        </p:nvSpPr>
        <p:spPr>
          <a:xfrm>
            <a:off x="518307" y="2455451"/>
            <a:ext cx="5371853" cy="1886210"/>
          </a:xfrm>
          <a:prstGeom prst="rect">
            <a:avLst/>
          </a:prstGeom>
        </p:spPr>
        <p:txBody>
          <a:bodyPr lIns="147600" tIns="147600" rIns="147600" bIns="147600" anchor="t"/>
          <a:lstStyle>
            <a:lvl1pPr marL="335775" marR="0" indent="-335775" algn="l" defTabSz="913361" rtl="0" eaLnBrk="1" fontAlgn="auto" latinLnBrk="0" hangingPunct="1">
              <a:lnSpc>
                <a:spcPct val="90000"/>
              </a:lnSpc>
              <a:spcBef>
                <a:spcPct val="20000"/>
              </a:spcBef>
              <a:spcAft>
                <a:spcPts val="0"/>
              </a:spcAft>
              <a:buClrTx/>
              <a:buSzPct val="90000"/>
              <a:buFont typeface="Arial" pitchFamily="34" charset="0"/>
              <a:buChar char="•"/>
              <a:tabLst/>
              <a:defRPr sz="3917" kern="1200" spc="0" baseline="0">
                <a:gradFill>
                  <a:gsLst>
                    <a:gs pos="1250">
                      <a:schemeClr val="tx1"/>
                    </a:gs>
                    <a:gs pos="100000">
                      <a:schemeClr val="tx1"/>
                    </a:gs>
                  </a:gsLst>
                  <a:lin ang="5400000" scaled="0"/>
                </a:gradFill>
                <a:latin typeface="+mj-lt"/>
                <a:ea typeface="+mn-ea"/>
                <a:cs typeface="+mn-cs"/>
              </a:defRPr>
            </a:lvl1pPr>
            <a:lvl2pPr marL="572061" marR="0" indent="-236287" algn="l" defTabSz="913361"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475" marR="0" indent="-223851" algn="l" defTabSz="913361"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3pPr>
            <a:lvl4pPr marL="1007325" marR="0" indent="-223851" algn="l" defTabSz="913361"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4pPr>
            <a:lvl5pPr marL="1231175" marR="0" indent="-223851" algn="l" defTabSz="913361"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0" indent="0">
              <a:buNone/>
            </a:pPr>
            <a:r>
              <a:rPr lang="en-US" sz="2400">
                <a:latin typeface="+mn-lt"/>
              </a:rPr>
              <a:t>Bot Builder SDKs</a:t>
            </a:r>
          </a:p>
          <a:p>
            <a:pPr marL="0" indent="0">
              <a:buNone/>
            </a:pPr>
            <a:endParaRPr lang="en-US" sz="1600"/>
          </a:p>
          <a:p>
            <a:pPr marL="0" indent="0">
              <a:buNone/>
            </a:pPr>
            <a:r>
              <a:rPr lang="en-US" sz="1600">
                <a:latin typeface="Segoe UI" charset="0"/>
                <a:ea typeface="Segoe UI" charset="0"/>
                <a:cs typeface="Segoe UI" charset="0"/>
              </a:rPr>
              <a:t>Build </a:t>
            </a:r>
            <a:r>
              <a:rPr lang="en-US" sz="1600">
                <a:solidFill>
                  <a:srgbClr val="505050"/>
                </a:solidFill>
                <a:latin typeface="Segoe UI" charset="0"/>
                <a:ea typeface="Segoe UI" charset="0"/>
                <a:cs typeface="Segoe UI" charset="0"/>
              </a:rPr>
              <a:t>bots</a:t>
            </a:r>
            <a:r>
              <a:rPr lang="en-US" sz="1600">
                <a:latin typeface="Segoe UI" charset="0"/>
                <a:ea typeface="Segoe UI" charset="0"/>
                <a:cs typeface="Segoe UI" charset="0"/>
              </a:rPr>
              <a:t> with C# or </a:t>
            </a:r>
            <a:r>
              <a:rPr lang="en-US" sz="1600" err="1">
                <a:latin typeface="Segoe UI" charset="0"/>
                <a:ea typeface="Segoe UI" charset="0"/>
                <a:cs typeface="Segoe UI" charset="0"/>
              </a:rPr>
              <a:t>Javascript</a:t>
            </a:r>
            <a:r>
              <a:rPr lang="en-US" sz="1600">
                <a:latin typeface="Segoe UI" charset="0"/>
                <a:ea typeface="Segoe UI" charset="0"/>
                <a:cs typeface="Segoe UI" charset="0"/>
              </a:rPr>
              <a:t> using Node.js. </a:t>
            </a:r>
          </a:p>
          <a:p>
            <a:pPr marL="335280" indent="-335280"/>
            <a:r>
              <a:rPr lang="en-US" sz="1600">
                <a:latin typeface="Segoe UI" charset="0"/>
                <a:ea typeface="Segoe UI" charset="0"/>
                <a:cs typeface="Segoe UI" charset="0"/>
              </a:rPr>
              <a:t>Open source SDK on </a:t>
            </a:r>
            <a:r>
              <a:rPr lang="en-US" sz="1600" err="1">
                <a:latin typeface="Segoe UI" charset="0"/>
                <a:ea typeface="Segoe UI" charset="0"/>
                <a:cs typeface="Segoe UI" charset="0"/>
              </a:rPr>
              <a:t>Github</a:t>
            </a:r>
            <a:endParaRPr lang="en-US" sz="1600">
              <a:latin typeface="Segoe UI" charset="0"/>
              <a:ea typeface="Segoe UI" charset="0"/>
              <a:cs typeface="Segoe UI" charset="0"/>
            </a:endParaRPr>
          </a:p>
          <a:p>
            <a:pPr marL="335280" indent="-335280"/>
            <a:r>
              <a:rPr lang="en-US" sz="1600">
                <a:latin typeface="Segoe UI" charset="0"/>
                <a:ea typeface="Segoe UI" charset="0"/>
                <a:cs typeface="Segoe UI" charset="0"/>
              </a:rPr>
              <a:t>From simple built-in prompts and command dialogs to simple to use yet sophisticated ‘</a:t>
            </a:r>
            <a:r>
              <a:rPr lang="en-US" sz="1600" err="1">
                <a:latin typeface="Segoe UI" charset="0"/>
                <a:ea typeface="Segoe UI" charset="0"/>
                <a:cs typeface="Segoe UI" charset="0"/>
              </a:rPr>
              <a:t>FormFlow</a:t>
            </a:r>
            <a:r>
              <a:rPr lang="en-US" sz="1600">
                <a:latin typeface="Segoe UI" charset="0"/>
                <a:ea typeface="Segoe UI" charset="0"/>
                <a:cs typeface="Segoe UI" charset="0"/>
              </a:rPr>
              <a:t>’ dialogs</a:t>
            </a:r>
          </a:p>
          <a:p>
            <a:pPr marL="335280" indent="-335280"/>
            <a:r>
              <a:rPr lang="en-US" sz="1600">
                <a:latin typeface="Segoe UI" charset="0"/>
                <a:ea typeface="Segoe UI" charset="0"/>
                <a:cs typeface="Segoe UI" charset="0"/>
              </a:rPr>
              <a:t>Libraries, samples and tools to make a great conversationalist</a:t>
            </a:r>
          </a:p>
          <a:p>
            <a:pPr marL="335280" indent="-335280"/>
            <a:r>
              <a:rPr lang="en-US" sz="1600">
                <a:latin typeface="Segoe UI" charset="0"/>
                <a:ea typeface="Segoe UI" charset="0"/>
                <a:cs typeface="Segoe UI" charset="0"/>
              </a:rPr>
              <a:t>Chat emulator</a:t>
            </a:r>
          </a:p>
          <a:p>
            <a:pPr marL="335280" indent="-335280"/>
            <a:r>
              <a:rPr lang="en-US" sz="1600">
                <a:latin typeface="Segoe UI" charset="0"/>
                <a:ea typeface="Segoe UI" charset="0"/>
                <a:cs typeface="Segoe UI" charset="0"/>
              </a:rPr>
              <a:t>Leverage related services available in </a:t>
            </a:r>
            <a:br>
              <a:rPr lang="en-US">
                <a:solidFill>
                  <a:schemeClr val="tx1"/>
                </a:solidFill>
              </a:rPr>
            </a:br>
            <a:r>
              <a:rPr lang="en-US" sz="1600">
                <a:latin typeface="Segoe UI" charset="0"/>
                <a:ea typeface="Segoe UI" charset="0"/>
                <a:cs typeface="Segoe UI" charset="0"/>
              </a:rPr>
              <a:t>Cognitive Services</a:t>
            </a:r>
          </a:p>
        </p:txBody>
      </p:sp>
      <p:sp>
        <p:nvSpPr>
          <p:cNvPr id="10" name="Text Placeholder 7"/>
          <p:cNvSpPr txBox="1">
            <a:spLocks/>
          </p:cNvSpPr>
          <p:nvPr/>
        </p:nvSpPr>
        <p:spPr>
          <a:xfrm>
            <a:off x="6262680" y="2455451"/>
            <a:ext cx="5328684" cy="2157053"/>
          </a:xfrm>
          <a:prstGeom prst="rect">
            <a:avLst/>
          </a:prstGeom>
        </p:spPr>
        <p:txBody>
          <a:bodyPr vert="horz" wrap="square" lIns="147600" tIns="147600" rIns="147600" bIns="147600" rtlCol="0">
            <a:spAutoFit/>
          </a:bodyPr>
          <a:lstStyle>
            <a:lvl1pPr marL="0" marR="0" indent="0" algn="l" defTabSz="913361" rtl="0" eaLnBrk="1" fontAlgn="auto" latinLnBrk="0" hangingPunct="1">
              <a:lnSpc>
                <a:spcPct val="90000"/>
              </a:lnSpc>
              <a:spcBef>
                <a:spcPct val="20000"/>
              </a:spcBef>
              <a:spcAft>
                <a:spcPts val="0"/>
              </a:spcAft>
              <a:buClrTx/>
              <a:buSzPct val="90000"/>
              <a:buFont typeface="Arial" pitchFamily="34" charset="0"/>
              <a:buNone/>
              <a:tabLst/>
              <a:defRPr sz="1800" b="0" i="0" kern="1200" spc="0" baseline="0">
                <a:gradFill>
                  <a:gsLst>
                    <a:gs pos="1250">
                      <a:schemeClr val="tx1"/>
                    </a:gs>
                    <a:gs pos="100000">
                      <a:schemeClr val="tx1"/>
                    </a:gs>
                  </a:gsLst>
                  <a:lin ang="5400000" scaled="0"/>
                </a:gradFill>
                <a:latin typeface="Segoe UI Semilight" charset="0"/>
                <a:ea typeface="Segoe UI Semilight" charset="0"/>
                <a:cs typeface="Segoe UI Semilight" charset="0"/>
              </a:defRPr>
            </a:lvl1pPr>
            <a:lvl2pPr marL="335774" marR="0" indent="0" algn="l" defTabSz="913361" rtl="0" eaLnBrk="1" fontAlgn="auto" latinLnBrk="0" hangingPunct="1">
              <a:lnSpc>
                <a:spcPct val="90000"/>
              </a:lnSpc>
              <a:spcBef>
                <a:spcPct val="20000"/>
              </a:spcBef>
              <a:spcAft>
                <a:spcPts val="0"/>
              </a:spcAft>
              <a:buClrTx/>
              <a:buSzPct val="90000"/>
              <a:buFont typeface="Arial" pitchFamily="34" charset="0"/>
              <a:buNone/>
              <a:tabLst/>
              <a:defRPr sz="2350" kern="1200" spc="0" baseline="0">
                <a:gradFill>
                  <a:gsLst>
                    <a:gs pos="1250">
                      <a:schemeClr val="tx1"/>
                    </a:gs>
                    <a:gs pos="100000">
                      <a:schemeClr val="tx1"/>
                    </a:gs>
                  </a:gsLst>
                  <a:lin ang="5400000" scaled="0"/>
                </a:gradFill>
                <a:latin typeface="+mn-lt"/>
                <a:ea typeface="+mn-ea"/>
                <a:cs typeface="+mn-cs"/>
              </a:defRPr>
            </a:lvl2pPr>
            <a:lvl3pPr marL="559624" marR="0" indent="0" algn="l" defTabSz="913361" rtl="0" eaLnBrk="1" fontAlgn="auto" latinLnBrk="0" hangingPunct="1">
              <a:lnSpc>
                <a:spcPct val="90000"/>
              </a:lnSpc>
              <a:spcBef>
                <a:spcPct val="20000"/>
              </a:spcBef>
              <a:spcAft>
                <a:spcPts val="0"/>
              </a:spcAft>
              <a:buClrTx/>
              <a:buSzPct val="90000"/>
              <a:buFont typeface="Arial" pitchFamily="34" charset="0"/>
              <a:buNone/>
              <a:tabLst/>
              <a:defRPr sz="2350" kern="1200" spc="0" baseline="0">
                <a:gradFill>
                  <a:gsLst>
                    <a:gs pos="1250">
                      <a:schemeClr val="tx1"/>
                    </a:gs>
                    <a:gs pos="100000">
                      <a:schemeClr val="tx1"/>
                    </a:gs>
                  </a:gsLst>
                  <a:lin ang="5400000" scaled="0"/>
                </a:gradFill>
                <a:latin typeface="+mn-lt"/>
                <a:ea typeface="+mn-ea"/>
                <a:cs typeface="+mn-cs"/>
              </a:defRPr>
            </a:lvl3pPr>
            <a:lvl4pPr marL="783474" marR="0" indent="0" algn="l" defTabSz="913361" rtl="0" eaLnBrk="1" fontAlgn="auto" latinLnBrk="0" hangingPunct="1">
              <a:lnSpc>
                <a:spcPct val="90000"/>
              </a:lnSpc>
              <a:spcBef>
                <a:spcPct val="20000"/>
              </a:spcBef>
              <a:spcAft>
                <a:spcPts val="0"/>
              </a:spcAft>
              <a:buClrTx/>
              <a:buSzPct val="90000"/>
              <a:buFont typeface="Arial" pitchFamily="34" charset="0"/>
              <a:buNone/>
              <a:tabLst/>
              <a:defRPr sz="1959" kern="1200" spc="0" baseline="0">
                <a:gradFill>
                  <a:gsLst>
                    <a:gs pos="1250">
                      <a:schemeClr val="tx1"/>
                    </a:gs>
                    <a:gs pos="100000">
                      <a:schemeClr val="tx1"/>
                    </a:gs>
                  </a:gsLst>
                  <a:lin ang="5400000" scaled="0"/>
                </a:gradFill>
                <a:latin typeface="+mn-lt"/>
                <a:ea typeface="+mn-ea"/>
                <a:cs typeface="+mn-cs"/>
              </a:defRPr>
            </a:lvl4pPr>
            <a:lvl5pPr marL="1007324" marR="0" indent="0" algn="l" defTabSz="913361" rtl="0" eaLnBrk="1" fontAlgn="auto" latinLnBrk="0" hangingPunct="1">
              <a:lnSpc>
                <a:spcPct val="90000"/>
              </a:lnSpc>
              <a:spcBef>
                <a:spcPct val="20000"/>
              </a:spcBef>
              <a:spcAft>
                <a:spcPts val="0"/>
              </a:spcAft>
              <a:buClrTx/>
              <a:buSzPct val="90000"/>
              <a:buFont typeface="Arial" pitchFamily="34" charset="0"/>
              <a:buNone/>
              <a:tabLst/>
              <a:defRPr sz="1959"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r>
              <a:rPr lang="en-US" sz="2400">
                <a:latin typeface="+mn-lt"/>
              </a:rPr>
              <a:t>Azure Bot Service</a:t>
            </a:r>
          </a:p>
          <a:p>
            <a:endParaRPr lang="en-US" sz="1600">
              <a:latin typeface="+mn-lt"/>
            </a:endParaRPr>
          </a:p>
          <a:p>
            <a:r>
              <a:rPr lang="en-US" sz="1600">
                <a:solidFill>
                  <a:srgbClr val="505050"/>
                </a:solidFill>
                <a:latin typeface="Segoe UI" charset="0"/>
                <a:ea typeface="Segoe UI" charset="0"/>
                <a:cs typeface="Segoe UI" charset="0"/>
              </a:rPr>
              <a:t>Speed up development by working in an integrated environment that's purpose-built for bot development. </a:t>
            </a:r>
          </a:p>
          <a:p>
            <a:endParaRPr lang="en-US" sz="1600">
              <a:solidFill>
                <a:srgbClr val="505050"/>
              </a:solidFill>
              <a:latin typeface="Segoe UI" charset="0"/>
              <a:ea typeface="Segoe UI" charset="0"/>
              <a:cs typeface="Segoe UI" charset="0"/>
            </a:endParaRPr>
          </a:p>
          <a:p>
            <a:r>
              <a:rPr lang="en-US" sz="1600">
                <a:solidFill>
                  <a:srgbClr val="505050"/>
                </a:solidFill>
                <a:latin typeface="Segoe UI" charset="0"/>
                <a:ea typeface="Segoe UI" charset="0"/>
                <a:cs typeface="Segoe UI" charset="0"/>
              </a:rPr>
              <a:t>Write, connect, test, deploy &amp; manage right from your browser.</a:t>
            </a:r>
          </a:p>
        </p:txBody>
      </p:sp>
      <p:pic>
        <p:nvPicPr>
          <p:cNvPr id="11" name="Picture 10"/>
          <p:cNvPicPr>
            <a:picLocks noChangeAspect="1"/>
          </p:cNvPicPr>
          <p:nvPr/>
        </p:nvPicPr>
        <p:blipFill>
          <a:blip r:embed="rId4"/>
          <a:stretch>
            <a:fillRect/>
          </a:stretch>
        </p:blipFill>
        <p:spPr>
          <a:xfrm>
            <a:off x="656804" y="1731056"/>
            <a:ext cx="747167" cy="573911"/>
          </a:xfrm>
          <a:prstGeom prst="rect">
            <a:avLst/>
          </a:prstGeom>
        </p:spPr>
      </p:pic>
    </p:spTree>
    <p:extLst>
      <p:ext uri="{BB962C8B-B14F-4D97-AF65-F5344CB8AC3E}">
        <p14:creationId xmlns:p14="http://schemas.microsoft.com/office/powerpoint/2010/main" val="6685753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Channels</a:t>
            </a:r>
          </a:p>
        </p:txBody>
      </p:sp>
      <p:sp>
        <p:nvSpPr>
          <p:cNvPr id="6" name="Rectangle 5"/>
          <p:cNvSpPr/>
          <p:nvPr/>
        </p:nvSpPr>
        <p:spPr>
          <a:xfrm>
            <a:off x="397828" y="1758337"/>
            <a:ext cx="9024938" cy="923330"/>
          </a:xfrm>
          <a:prstGeom prst="rect">
            <a:avLst/>
          </a:prstGeom>
        </p:spPr>
        <p:txBody>
          <a:bodyPr wrap="square">
            <a:spAutoFit/>
          </a:bodyPr>
          <a:lstStyle/>
          <a:p>
            <a:r>
              <a:rPr lang="en-US">
                <a:latin typeface="Segoe UI Light" pitchFamily="34" charset="0"/>
              </a:rPr>
              <a:t>The Bot Framework supports several popular channels for connecting your bots and people. Users can start conversations with your bot on any channel that you’ve configured your bot to work with, including email, Facebook, Skype, Slack and SMS.</a:t>
            </a:r>
          </a:p>
        </p:txBody>
      </p:sp>
      <p:grpSp>
        <p:nvGrpSpPr>
          <p:cNvPr id="28" name="Group 27"/>
          <p:cNvGrpSpPr/>
          <p:nvPr/>
        </p:nvGrpSpPr>
        <p:grpSpPr>
          <a:xfrm>
            <a:off x="324677" y="3216579"/>
            <a:ext cx="907428" cy="969496"/>
            <a:chOff x="194045" y="3249237"/>
            <a:chExt cx="907428" cy="969496"/>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7828" y="3249237"/>
              <a:ext cx="504427" cy="504427"/>
            </a:xfrm>
            <a:prstGeom prst="rect">
              <a:avLst/>
            </a:prstGeom>
          </p:spPr>
        </p:pic>
        <p:sp>
          <p:nvSpPr>
            <p:cNvPr id="16" name="TextBox 15"/>
            <p:cNvSpPr txBox="1"/>
            <p:nvPr/>
          </p:nvSpPr>
          <p:spPr>
            <a:xfrm>
              <a:off x="194045" y="3757068"/>
              <a:ext cx="90742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Cortana</a:t>
              </a:r>
            </a:p>
          </p:txBody>
        </p:sp>
      </p:grpSp>
      <p:grpSp>
        <p:nvGrpSpPr>
          <p:cNvPr id="29" name="Group 28"/>
          <p:cNvGrpSpPr/>
          <p:nvPr/>
        </p:nvGrpSpPr>
        <p:grpSpPr>
          <a:xfrm>
            <a:off x="2068780" y="3216579"/>
            <a:ext cx="672300" cy="969496"/>
            <a:chOff x="1991289" y="3249237"/>
            <a:chExt cx="672300" cy="969496"/>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8449" y="3249237"/>
              <a:ext cx="357980" cy="504427"/>
            </a:xfrm>
            <a:prstGeom prst="rect">
              <a:avLst/>
            </a:prstGeom>
          </p:spPr>
        </p:pic>
        <p:sp>
          <p:nvSpPr>
            <p:cNvPr id="17" name="TextBox 16"/>
            <p:cNvSpPr txBox="1"/>
            <p:nvPr/>
          </p:nvSpPr>
          <p:spPr>
            <a:xfrm>
              <a:off x="1991289" y="3757068"/>
              <a:ext cx="672300"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Bing</a:t>
              </a:r>
            </a:p>
          </p:txBody>
        </p:sp>
      </p:grpSp>
      <p:grpSp>
        <p:nvGrpSpPr>
          <p:cNvPr id="30" name="Group 29"/>
          <p:cNvGrpSpPr/>
          <p:nvPr/>
        </p:nvGrpSpPr>
        <p:grpSpPr>
          <a:xfrm>
            <a:off x="3577755" y="3216579"/>
            <a:ext cx="1014445" cy="969496"/>
            <a:chOff x="3415459" y="3249237"/>
            <a:chExt cx="1014445" cy="969496"/>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70468" y="3249237"/>
              <a:ext cx="504427" cy="504427"/>
            </a:xfrm>
            <a:prstGeom prst="rect">
              <a:avLst/>
            </a:prstGeom>
          </p:spPr>
        </p:pic>
        <p:sp>
          <p:nvSpPr>
            <p:cNvPr id="18" name="TextBox 17"/>
            <p:cNvSpPr txBox="1"/>
            <p:nvPr/>
          </p:nvSpPr>
          <p:spPr>
            <a:xfrm>
              <a:off x="3415459" y="3757068"/>
              <a:ext cx="1014445"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Facebook</a:t>
              </a:r>
            </a:p>
          </p:txBody>
        </p:sp>
      </p:grpSp>
      <p:grpSp>
        <p:nvGrpSpPr>
          <p:cNvPr id="32" name="Group 31"/>
          <p:cNvGrpSpPr/>
          <p:nvPr/>
        </p:nvGrpSpPr>
        <p:grpSpPr>
          <a:xfrm>
            <a:off x="7275699" y="3394379"/>
            <a:ext cx="572914" cy="791696"/>
            <a:chOff x="7038486" y="3427037"/>
            <a:chExt cx="572914" cy="791696"/>
          </a:xfrm>
        </p:grpSpPr>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2390" y="3427037"/>
              <a:ext cx="545106" cy="276621"/>
            </a:xfrm>
            <a:prstGeom prst="rect">
              <a:avLst/>
            </a:prstGeom>
          </p:spPr>
        </p:pic>
        <p:sp>
          <p:nvSpPr>
            <p:cNvPr id="19" name="TextBox 18"/>
            <p:cNvSpPr txBox="1"/>
            <p:nvPr/>
          </p:nvSpPr>
          <p:spPr>
            <a:xfrm>
              <a:off x="7038486" y="3757068"/>
              <a:ext cx="572914" cy="461665"/>
            </a:xfrm>
            <a:prstGeom prst="rect">
              <a:avLst/>
            </a:prstGeom>
            <a:noFill/>
          </p:spPr>
          <p:txBody>
            <a:bodyPr wrap="none" lIns="182880" tIns="146304" rIns="182880" bIns="146304" rtlCol="0">
              <a:spAutoFit/>
            </a:bodyPr>
            <a:lstStyle/>
            <a:p>
              <a:pPr algn="ctr">
                <a:lnSpc>
                  <a:spcPct val="90000"/>
                </a:lnSpc>
                <a:spcAft>
                  <a:spcPts val="600"/>
                </a:spcAft>
              </a:pPr>
              <a:r>
                <a:rPr lang="en-US" sz="1200" err="1">
                  <a:gradFill>
                    <a:gsLst>
                      <a:gs pos="2917">
                        <a:schemeClr val="tx1"/>
                      </a:gs>
                      <a:gs pos="30000">
                        <a:schemeClr val="tx1"/>
                      </a:gs>
                    </a:gsLst>
                    <a:lin ang="5400000" scaled="0"/>
                  </a:gradFill>
                </a:rPr>
                <a:t>Kik</a:t>
              </a:r>
              <a:endParaRPr lang="en-US" sz="1200">
                <a:gradFill>
                  <a:gsLst>
                    <a:gs pos="2917">
                      <a:schemeClr val="tx1"/>
                    </a:gs>
                    <a:gs pos="30000">
                      <a:schemeClr val="tx1"/>
                    </a:gs>
                  </a:gsLst>
                  <a:lin ang="5400000" scaled="0"/>
                </a:gradFill>
              </a:endParaRPr>
            </a:p>
          </p:txBody>
        </p:sp>
      </p:grpSp>
      <p:grpSp>
        <p:nvGrpSpPr>
          <p:cNvPr id="31" name="Group 30"/>
          <p:cNvGrpSpPr/>
          <p:nvPr/>
        </p:nvGrpSpPr>
        <p:grpSpPr>
          <a:xfrm>
            <a:off x="5428875" y="3216579"/>
            <a:ext cx="1010149" cy="969496"/>
            <a:chOff x="5135683" y="3249237"/>
            <a:chExt cx="1010149" cy="969496"/>
          </a:xfrm>
        </p:grpSpPr>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21088" y="3249237"/>
              <a:ext cx="439340" cy="504427"/>
            </a:xfrm>
            <a:prstGeom prst="rect">
              <a:avLst/>
            </a:prstGeom>
          </p:spPr>
        </p:pic>
        <p:sp>
          <p:nvSpPr>
            <p:cNvPr id="20" name="TextBox 19"/>
            <p:cNvSpPr txBox="1"/>
            <p:nvPr/>
          </p:nvSpPr>
          <p:spPr>
            <a:xfrm>
              <a:off x="5135683" y="3757068"/>
              <a:ext cx="1010149" cy="461665"/>
            </a:xfrm>
            <a:prstGeom prst="rect">
              <a:avLst/>
            </a:prstGeom>
            <a:noFill/>
          </p:spPr>
          <p:txBody>
            <a:bodyPr wrap="none" lIns="182880" tIns="146304" rIns="182880" bIns="146304" rtlCol="0">
              <a:spAutoFit/>
            </a:bodyPr>
            <a:lstStyle/>
            <a:p>
              <a:pPr algn="ctr">
                <a:lnSpc>
                  <a:spcPct val="90000"/>
                </a:lnSpc>
                <a:spcAft>
                  <a:spcPts val="600"/>
                </a:spcAft>
              </a:pPr>
              <a:r>
                <a:rPr lang="en-US" sz="1200" err="1">
                  <a:gradFill>
                    <a:gsLst>
                      <a:gs pos="2917">
                        <a:schemeClr val="tx1"/>
                      </a:gs>
                      <a:gs pos="30000">
                        <a:schemeClr val="tx1"/>
                      </a:gs>
                    </a:gsLst>
                    <a:lin ang="5400000" scaled="0"/>
                  </a:gradFill>
                </a:rPr>
                <a:t>GroupMe</a:t>
              </a:r>
              <a:endParaRPr lang="en-US" sz="1200">
                <a:gradFill>
                  <a:gsLst>
                    <a:gs pos="2917">
                      <a:schemeClr val="tx1"/>
                    </a:gs>
                    <a:gs pos="30000">
                      <a:schemeClr val="tx1"/>
                    </a:gs>
                  </a:gsLst>
                  <a:lin ang="5400000" scaled="0"/>
                </a:gradFill>
              </a:endParaRPr>
            </a:p>
          </p:txBody>
        </p:sp>
      </p:grpSp>
      <p:grpSp>
        <p:nvGrpSpPr>
          <p:cNvPr id="33" name="Group 32"/>
          <p:cNvGrpSpPr/>
          <p:nvPr/>
        </p:nvGrpSpPr>
        <p:grpSpPr>
          <a:xfrm>
            <a:off x="8685290" y="3216579"/>
            <a:ext cx="771686" cy="969496"/>
            <a:chOff x="8750600" y="3249237"/>
            <a:chExt cx="771686" cy="969496"/>
          </a:xfrm>
        </p:grpSpPr>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84230" y="3249237"/>
              <a:ext cx="504427" cy="504427"/>
            </a:xfrm>
            <a:prstGeom prst="rect">
              <a:avLst/>
            </a:prstGeom>
          </p:spPr>
        </p:pic>
        <p:sp>
          <p:nvSpPr>
            <p:cNvPr id="21" name="TextBox 20"/>
            <p:cNvSpPr txBox="1"/>
            <p:nvPr/>
          </p:nvSpPr>
          <p:spPr>
            <a:xfrm>
              <a:off x="8750600" y="3757068"/>
              <a:ext cx="771686"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Skype</a:t>
              </a:r>
            </a:p>
          </p:txBody>
        </p:sp>
      </p:grpSp>
      <p:grpSp>
        <p:nvGrpSpPr>
          <p:cNvPr id="36" name="Group 35"/>
          <p:cNvGrpSpPr/>
          <p:nvPr/>
        </p:nvGrpSpPr>
        <p:grpSpPr>
          <a:xfrm>
            <a:off x="427740" y="4498746"/>
            <a:ext cx="713978" cy="966590"/>
            <a:chOff x="194045" y="4792663"/>
            <a:chExt cx="713978" cy="966590"/>
          </a:xfrm>
        </p:grpSpPr>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4753" y="4792663"/>
              <a:ext cx="512563" cy="504427"/>
            </a:xfrm>
            <a:prstGeom prst="rect">
              <a:avLst/>
            </a:prstGeom>
          </p:spPr>
        </p:pic>
        <p:sp>
          <p:nvSpPr>
            <p:cNvPr id="22" name="TextBox 21"/>
            <p:cNvSpPr txBox="1"/>
            <p:nvPr/>
          </p:nvSpPr>
          <p:spPr>
            <a:xfrm>
              <a:off x="194045" y="5297588"/>
              <a:ext cx="713978"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Slack</a:t>
              </a:r>
            </a:p>
          </p:txBody>
        </p:sp>
      </p:grpSp>
      <p:grpSp>
        <p:nvGrpSpPr>
          <p:cNvPr id="37" name="Group 36"/>
          <p:cNvGrpSpPr/>
          <p:nvPr/>
        </p:nvGrpSpPr>
        <p:grpSpPr>
          <a:xfrm>
            <a:off x="2009373" y="4498746"/>
            <a:ext cx="791114" cy="966590"/>
            <a:chOff x="1931884" y="4792663"/>
            <a:chExt cx="791114" cy="966590"/>
          </a:xfrm>
        </p:grpSpPr>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067092" y="4792663"/>
              <a:ext cx="520699" cy="504427"/>
            </a:xfrm>
            <a:prstGeom prst="rect">
              <a:avLst/>
            </a:prstGeom>
          </p:spPr>
        </p:pic>
        <p:sp>
          <p:nvSpPr>
            <p:cNvPr id="23" name="TextBox 22"/>
            <p:cNvSpPr txBox="1"/>
            <p:nvPr/>
          </p:nvSpPr>
          <p:spPr>
            <a:xfrm>
              <a:off x="1931884" y="5297588"/>
              <a:ext cx="791114"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Teams</a:t>
              </a:r>
            </a:p>
          </p:txBody>
        </p:sp>
      </p:grpSp>
      <p:grpSp>
        <p:nvGrpSpPr>
          <p:cNvPr id="38" name="Group 37"/>
          <p:cNvGrpSpPr/>
          <p:nvPr/>
        </p:nvGrpSpPr>
        <p:grpSpPr>
          <a:xfrm>
            <a:off x="3591637" y="4498746"/>
            <a:ext cx="986680" cy="966590"/>
            <a:chOff x="3429342" y="4792663"/>
            <a:chExt cx="986680" cy="966590"/>
          </a:xfrm>
        </p:grpSpPr>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70469" y="4792663"/>
              <a:ext cx="504427" cy="504427"/>
            </a:xfrm>
            <a:prstGeom prst="rect">
              <a:avLst/>
            </a:prstGeom>
          </p:spPr>
        </p:pic>
        <p:sp>
          <p:nvSpPr>
            <p:cNvPr id="24" name="TextBox 23"/>
            <p:cNvSpPr txBox="1"/>
            <p:nvPr/>
          </p:nvSpPr>
          <p:spPr>
            <a:xfrm>
              <a:off x="3429342" y="5297588"/>
              <a:ext cx="986680"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Telegram</a:t>
              </a:r>
            </a:p>
          </p:txBody>
        </p:sp>
      </p:grpSp>
      <p:grpSp>
        <p:nvGrpSpPr>
          <p:cNvPr id="40" name="Group 39"/>
          <p:cNvGrpSpPr/>
          <p:nvPr/>
        </p:nvGrpSpPr>
        <p:grpSpPr>
          <a:xfrm>
            <a:off x="7018163" y="4498746"/>
            <a:ext cx="1085490" cy="966590"/>
            <a:chOff x="6778385" y="4792663"/>
            <a:chExt cx="1085490" cy="966590"/>
          </a:xfrm>
        </p:grpSpPr>
        <p:pic>
          <p:nvPicPr>
            <p:cNvPr id="14" name="Picture 1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068917" y="4792663"/>
              <a:ext cx="504427" cy="504427"/>
            </a:xfrm>
            <a:prstGeom prst="rect">
              <a:avLst/>
            </a:prstGeom>
          </p:spPr>
        </p:pic>
        <p:sp>
          <p:nvSpPr>
            <p:cNvPr id="25" name="TextBox 24"/>
            <p:cNvSpPr txBox="1"/>
            <p:nvPr/>
          </p:nvSpPr>
          <p:spPr>
            <a:xfrm>
              <a:off x="6778385" y="5297588"/>
              <a:ext cx="1085490"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Direct Line</a:t>
              </a:r>
            </a:p>
          </p:txBody>
        </p:sp>
      </p:grpSp>
      <p:grpSp>
        <p:nvGrpSpPr>
          <p:cNvPr id="39" name="Group 38"/>
          <p:cNvGrpSpPr/>
          <p:nvPr/>
        </p:nvGrpSpPr>
        <p:grpSpPr>
          <a:xfrm>
            <a:off x="5557948" y="4498746"/>
            <a:ext cx="752002" cy="966590"/>
            <a:chOff x="5272540" y="4792663"/>
            <a:chExt cx="752002" cy="966590"/>
          </a:xfrm>
        </p:grpSpPr>
        <p:pic>
          <p:nvPicPr>
            <p:cNvPr id="13" name="Picture 1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396328" y="4792663"/>
              <a:ext cx="504427" cy="504427"/>
            </a:xfrm>
            <a:prstGeom prst="rect">
              <a:avLst/>
            </a:prstGeom>
          </p:spPr>
        </p:pic>
        <p:sp>
          <p:nvSpPr>
            <p:cNvPr id="26" name="TextBox 25"/>
            <p:cNvSpPr txBox="1"/>
            <p:nvPr/>
          </p:nvSpPr>
          <p:spPr>
            <a:xfrm>
              <a:off x="5272540" y="5297588"/>
              <a:ext cx="752002" cy="461665"/>
            </a:xfrm>
            <a:prstGeom prst="rect">
              <a:avLst/>
            </a:prstGeom>
            <a:noFill/>
          </p:spPr>
          <p:txBody>
            <a:bodyPr wrap="none" lIns="182880" tIns="146304" rIns="182880" bIns="146304" rtlCol="0">
              <a:spAutoFit/>
            </a:bodyPr>
            <a:lstStyle/>
            <a:p>
              <a:pPr algn="ctr">
                <a:lnSpc>
                  <a:spcPct val="90000"/>
                </a:lnSpc>
                <a:spcAft>
                  <a:spcPts val="600"/>
                </a:spcAft>
              </a:pPr>
              <a:r>
                <a:rPr lang="en-US" sz="1200" err="1">
                  <a:gradFill>
                    <a:gsLst>
                      <a:gs pos="2917">
                        <a:schemeClr val="tx1"/>
                      </a:gs>
                      <a:gs pos="30000">
                        <a:schemeClr val="tx1"/>
                      </a:gs>
                    </a:gsLst>
                    <a:lin ang="5400000" scaled="0"/>
                  </a:gradFill>
                </a:rPr>
                <a:t>Twilio</a:t>
              </a:r>
              <a:endParaRPr lang="en-US" sz="1200">
                <a:gradFill>
                  <a:gsLst>
                    <a:gs pos="2917">
                      <a:schemeClr val="tx1"/>
                    </a:gs>
                    <a:gs pos="30000">
                      <a:schemeClr val="tx1"/>
                    </a:gs>
                  </a:gsLst>
                  <a:lin ang="5400000" scaled="0"/>
                </a:gradFill>
              </a:endParaRPr>
            </a:p>
          </p:txBody>
        </p:sp>
      </p:grpSp>
      <p:grpSp>
        <p:nvGrpSpPr>
          <p:cNvPr id="41" name="Group 40"/>
          <p:cNvGrpSpPr/>
          <p:nvPr/>
        </p:nvGrpSpPr>
        <p:grpSpPr>
          <a:xfrm>
            <a:off x="8704526" y="4638446"/>
            <a:ext cx="733214" cy="826890"/>
            <a:chOff x="8769837" y="4932363"/>
            <a:chExt cx="733214" cy="826890"/>
          </a:xfrm>
        </p:grpSpPr>
        <p:pic>
          <p:nvPicPr>
            <p:cNvPr id="15" name="Picture 1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888299" y="4932363"/>
              <a:ext cx="496291" cy="325437"/>
            </a:xfrm>
            <a:prstGeom prst="rect">
              <a:avLst/>
            </a:prstGeom>
          </p:spPr>
        </p:pic>
        <p:sp>
          <p:nvSpPr>
            <p:cNvPr id="27" name="TextBox 26"/>
            <p:cNvSpPr txBox="1"/>
            <p:nvPr/>
          </p:nvSpPr>
          <p:spPr>
            <a:xfrm>
              <a:off x="8769837" y="5297588"/>
              <a:ext cx="733214" cy="461665"/>
            </a:xfrm>
            <a:prstGeom prst="rect">
              <a:avLst/>
            </a:prstGeom>
            <a:noFill/>
          </p:spPr>
          <p:txBody>
            <a:bodyPr wrap="non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Email</a:t>
              </a:r>
            </a:p>
          </p:txBody>
        </p:sp>
      </p:grpSp>
    </p:spTree>
    <p:extLst>
      <p:ext uri="{BB962C8B-B14F-4D97-AF65-F5344CB8AC3E}">
        <p14:creationId xmlns:p14="http://schemas.microsoft.com/office/powerpoint/2010/main" val="2823330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Activities &amp; Messages</a:t>
            </a:r>
          </a:p>
        </p:txBody>
      </p:sp>
      <p:sp>
        <p:nvSpPr>
          <p:cNvPr id="3" name="Rectangle 2"/>
          <p:cNvSpPr/>
          <p:nvPr/>
        </p:nvSpPr>
        <p:spPr>
          <a:xfrm>
            <a:off x="397828" y="1758337"/>
            <a:ext cx="7010362" cy="1477328"/>
          </a:xfrm>
          <a:prstGeom prst="rect">
            <a:avLst/>
          </a:prstGeom>
        </p:spPr>
        <p:txBody>
          <a:bodyPr wrap="square">
            <a:spAutoFit/>
          </a:bodyPr>
          <a:lstStyle/>
          <a:p>
            <a:r>
              <a:rPr lang="en-US" b="1">
                <a:latin typeface="Segoe UI Light" pitchFamily="34" charset="0"/>
              </a:rPr>
              <a:t>Activity</a:t>
            </a:r>
          </a:p>
          <a:p>
            <a:r>
              <a:rPr lang="en-US">
                <a:latin typeface="Segoe UI Light" pitchFamily="34" charset="0"/>
              </a:rPr>
              <a:t>The Connector uses an activity object to exchange information between bot and channel. Any communication going back and forth is an activity of some type. Some activities are invisible to the user, such as the notification that the bot has been added to a user's contact list.</a:t>
            </a:r>
          </a:p>
        </p:txBody>
      </p:sp>
      <p:sp>
        <p:nvSpPr>
          <p:cNvPr id="4" name="Rectangle 3"/>
          <p:cNvSpPr/>
          <p:nvPr/>
        </p:nvSpPr>
        <p:spPr>
          <a:xfrm>
            <a:off x="397828" y="3631049"/>
            <a:ext cx="7010362" cy="1754326"/>
          </a:xfrm>
          <a:prstGeom prst="rect">
            <a:avLst/>
          </a:prstGeom>
        </p:spPr>
        <p:txBody>
          <a:bodyPr wrap="square">
            <a:spAutoFit/>
          </a:bodyPr>
          <a:lstStyle/>
          <a:p>
            <a:r>
              <a:rPr lang="en-US" b="1">
                <a:latin typeface="Segoe UI Light" pitchFamily="34" charset="0"/>
              </a:rPr>
              <a:t>Message</a:t>
            </a:r>
          </a:p>
          <a:p>
            <a:r>
              <a:rPr lang="en-US">
                <a:latin typeface="Segoe UI Light" pitchFamily="34" charset="0"/>
              </a:rPr>
              <a:t>A message is the most common type of activity. A message can be as simple as a text string or contain attachments, interactive elements, and rich cards. For example, adding a bot to the user's contact list could trigger the bot to respond with a message containing a string saying "Thank you!" and an image of a happy face.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8388" y="946187"/>
            <a:ext cx="2720873" cy="4816986"/>
          </a:xfrm>
          <a:prstGeom prst="rect">
            <a:avLst/>
          </a:prstGeom>
        </p:spPr>
      </p:pic>
    </p:spTree>
    <p:extLst>
      <p:ext uri="{BB962C8B-B14F-4D97-AF65-F5344CB8AC3E}">
        <p14:creationId xmlns:p14="http://schemas.microsoft.com/office/powerpoint/2010/main" val="6264725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899665"/>
          </a:xfrm>
        </p:spPr>
        <p:txBody>
          <a:bodyPr/>
          <a:lstStyle/>
          <a:p>
            <a:r>
              <a:rPr lang="en-US"/>
              <a:t>Rich Cards</a:t>
            </a:r>
          </a:p>
        </p:txBody>
      </p:sp>
      <p:sp>
        <p:nvSpPr>
          <p:cNvPr id="12" name="TextBox 11"/>
          <p:cNvSpPr txBox="1"/>
          <p:nvPr/>
        </p:nvSpPr>
        <p:spPr>
          <a:xfrm>
            <a:off x="2304789" y="46471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13" name="Rectangle 12"/>
          <p:cNvSpPr/>
          <p:nvPr/>
        </p:nvSpPr>
        <p:spPr>
          <a:xfrm>
            <a:off x="397828" y="1758337"/>
            <a:ext cx="3096934" cy="2585323"/>
          </a:xfrm>
          <a:prstGeom prst="rect">
            <a:avLst/>
          </a:prstGeom>
        </p:spPr>
        <p:txBody>
          <a:bodyPr wrap="square">
            <a:spAutoFit/>
          </a:bodyPr>
          <a:lstStyle/>
          <a:p>
            <a:r>
              <a:rPr lang="en-US">
                <a:latin typeface="Segoe UI Light" pitchFamily="34" charset="0"/>
              </a:rPr>
              <a:t>A rich card comprises a title, description, link, and images. Rich cards act as templates for displaying data to a user. </a:t>
            </a:r>
          </a:p>
          <a:p>
            <a:endParaRPr lang="en-US">
              <a:latin typeface="Segoe UI Light" pitchFamily="34" charset="0"/>
            </a:endParaRPr>
          </a:p>
          <a:p>
            <a:r>
              <a:rPr lang="en-US">
                <a:latin typeface="Segoe UI Light" pitchFamily="34" charset="0"/>
              </a:rPr>
              <a:t>A message can contain multiple rich cards, displayed in either list format or carousel format.</a:t>
            </a:r>
          </a:p>
        </p:txBody>
      </p:sp>
      <p:grpSp>
        <p:nvGrpSpPr>
          <p:cNvPr id="24" name="Group 23"/>
          <p:cNvGrpSpPr/>
          <p:nvPr/>
        </p:nvGrpSpPr>
        <p:grpSpPr>
          <a:xfrm>
            <a:off x="4022646" y="1781783"/>
            <a:ext cx="7656610" cy="4235357"/>
            <a:chOff x="3694400" y="1646069"/>
            <a:chExt cx="7656610" cy="4235357"/>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84821" y="3527205"/>
              <a:ext cx="1693805" cy="193818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56540" y="4811211"/>
              <a:ext cx="1693806" cy="107021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94400" y="1811236"/>
              <a:ext cx="1676952" cy="2999975"/>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84606" y="4041457"/>
              <a:ext cx="1685378" cy="1390437"/>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93707" y="1809102"/>
              <a:ext cx="1719086" cy="13145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87420" y="1809102"/>
              <a:ext cx="1719086" cy="1820209"/>
            </a:xfrm>
            <a:prstGeom prst="rect">
              <a:avLst/>
            </a:prstGeom>
          </p:spPr>
        </p:pic>
        <p:sp>
          <p:nvSpPr>
            <p:cNvPr id="15" name="Rectangle 14"/>
            <p:cNvSpPr/>
            <p:nvPr/>
          </p:nvSpPr>
          <p:spPr>
            <a:xfrm>
              <a:off x="5731965" y="1646069"/>
              <a:ext cx="758221" cy="110800"/>
            </a:xfrm>
            <a:prstGeom prst="rect">
              <a:avLst/>
            </a:prstGeom>
          </p:spPr>
          <p:txBody>
            <a:bodyPr wrap="none" lIns="0" tIns="0" rIns="0" bIns="0">
              <a:spAutoFit/>
            </a:bodyPr>
            <a:lstStyle/>
            <a:p>
              <a:pPr>
                <a:lnSpc>
                  <a:spcPct val="90000"/>
                </a:lnSpc>
                <a:spcAft>
                  <a:spcPts val="600"/>
                </a:spcAft>
              </a:pPr>
              <a:r>
                <a:rPr lang="en-US" sz="800" b="1">
                  <a:gradFill>
                    <a:gsLst>
                      <a:gs pos="2917">
                        <a:schemeClr val="tx1"/>
                      </a:gs>
                      <a:gs pos="30000">
                        <a:schemeClr val="tx1"/>
                      </a:gs>
                    </a:gsLst>
                    <a:lin ang="5400000" scaled="0"/>
                  </a:gradFill>
                </a:rPr>
                <a:t>Animation Card</a:t>
              </a:r>
            </a:p>
          </p:txBody>
        </p:sp>
        <p:sp>
          <p:nvSpPr>
            <p:cNvPr id="16" name="Rectangle 15"/>
            <p:cNvSpPr/>
            <p:nvPr/>
          </p:nvSpPr>
          <p:spPr>
            <a:xfrm>
              <a:off x="5731965" y="3385515"/>
              <a:ext cx="488916" cy="110800"/>
            </a:xfrm>
            <a:prstGeom prst="rect">
              <a:avLst/>
            </a:prstGeom>
          </p:spPr>
          <p:txBody>
            <a:bodyPr wrap="none" lIns="0" tIns="0" rIns="0" bIns="0">
              <a:spAutoFit/>
            </a:bodyPr>
            <a:lstStyle/>
            <a:p>
              <a:pPr>
                <a:lnSpc>
                  <a:spcPct val="90000"/>
                </a:lnSpc>
                <a:spcAft>
                  <a:spcPts val="600"/>
                </a:spcAft>
              </a:pPr>
              <a:r>
                <a:rPr lang="en-US" sz="800" b="1">
                  <a:gradFill>
                    <a:gsLst>
                      <a:gs pos="2917">
                        <a:schemeClr val="tx1"/>
                      </a:gs>
                      <a:gs pos="30000">
                        <a:schemeClr val="tx1"/>
                      </a:gs>
                    </a:gsLst>
                    <a:lin ang="5400000" scaled="0"/>
                  </a:gradFill>
                </a:rPr>
                <a:t>Hero Card</a:t>
              </a:r>
            </a:p>
          </p:txBody>
        </p:sp>
        <p:sp>
          <p:nvSpPr>
            <p:cNvPr id="17" name="Rectangle 16"/>
            <p:cNvSpPr/>
            <p:nvPr/>
          </p:nvSpPr>
          <p:spPr>
            <a:xfrm>
              <a:off x="7752339" y="1646069"/>
              <a:ext cx="532197" cy="110800"/>
            </a:xfrm>
            <a:prstGeom prst="rect">
              <a:avLst/>
            </a:prstGeom>
          </p:spPr>
          <p:txBody>
            <a:bodyPr wrap="none" lIns="0" tIns="0" rIns="0" bIns="0">
              <a:spAutoFit/>
            </a:bodyPr>
            <a:lstStyle/>
            <a:p>
              <a:pPr>
                <a:lnSpc>
                  <a:spcPct val="90000"/>
                </a:lnSpc>
                <a:spcAft>
                  <a:spcPts val="600"/>
                </a:spcAft>
              </a:pPr>
              <a:r>
                <a:rPr lang="en-US" sz="800" b="1">
                  <a:gradFill>
                    <a:gsLst>
                      <a:gs pos="2917">
                        <a:schemeClr val="tx1"/>
                      </a:gs>
                      <a:gs pos="30000">
                        <a:schemeClr val="tx1"/>
                      </a:gs>
                    </a:gsLst>
                    <a:lin ang="5400000" scaled="0"/>
                  </a:gradFill>
                </a:rPr>
                <a:t>Video Card</a:t>
              </a:r>
            </a:p>
          </p:txBody>
        </p:sp>
        <p:sp>
          <p:nvSpPr>
            <p:cNvPr id="18" name="Rectangle 17"/>
            <p:cNvSpPr/>
            <p:nvPr/>
          </p:nvSpPr>
          <p:spPr>
            <a:xfrm>
              <a:off x="7752339" y="3880232"/>
              <a:ext cx="597921" cy="110800"/>
            </a:xfrm>
            <a:prstGeom prst="rect">
              <a:avLst/>
            </a:prstGeom>
          </p:spPr>
          <p:txBody>
            <a:bodyPr wrap="none" lIns="0" tIns="0" rIns="0" bIns="0">
              <a:spAutoFit/>
            </a:bodyPr>
            <a:lstStyle/>
            <a:p>
              <a:pPr>
                <a:lnSpc>
                  <a:spcPct val="90000"/>
                </a:lnSpc>
                <a:spcAft>
                  <a:spcPts val="600"/>
                </a:spcAft>
              </a:pPr>
              <a:r>
                <a:rPr lang="en-US" sz="800" b="1">
                  <a:gradFill>
                    <a:gsLst>
                      <a:gs pos="2917">
                        <a:schemeClr val="tx1"/>
                      </a:gs>
                      <a:gs pos="30000">
                        <a:schemeClr val="tx1"/>
                      </a:gs>
                    </a:gsLst>
                    <a:lin ang="5400000" scaled="0"/>
                  </a:gradFill>
                </a:rPr>
                <a:t>Sign-in Card</a:t>
              </a:r>
            </a:p>
          </p:txBody>
        </p:sp>
        <p:sp>
          <p:nvSpPr>
            <p:cNvPr id="19" name="Rectangle 18"/>
            <p:cNvSpPr/>
            <p:nvPr/>
          </p:nvSpPr>
          <p:spPr>
            <a:xfrm>
              <a:off x="3726415" y="1646069"/>
              <a:ext cx="613951" cy="110800"/>
            </a:xfrm>
            <a:prstGeom prst="rect">
              <a:avLst/>
            </a:prstGeom>
          </p:spPr>
          <p:txBody>
            <a:bodyPr wrap="none" lIns="0" tIns="0" rIns="0" bIns="0">
              <a:spAutoFit/>
            </a:bodyPr>
            <a:lstStyle/>
            <a:p>
              <a:pPr>
                <a:lnSpc>
                  <a:spcPct val="90000"/>
                </a:lnSpc>
                <a:spcAft>
                  <a:spcPts val="600"/>
                </a:spcAft>
              </a:pPr>
              <a:r>
                <a:rPr lang="en-US" sz="800" b="1">
                  <a:gradFill>
                    <a:gsLst>
                      <a:gs pos="2917">
                        <a:schemeClr val="tx1"/>
                      </a:gs>
                      <a:gs pos="30000">
                        <a:schemeClr val="tx1"/>
                      </a:gs>
                    </a:gsLst>
                    <a:lin ang="5400000" scaled="0"/>
                  </a:gradFill>
                </a:rPr>
                <a:t>Receipt Card</a:t>
              </a:r>
            </a:p>
          </p:txBody>
        </p:sp>
        <p:sp>
          <p:nvSpPr>
            <p:cNvPr id="20" name="Rectangle 19"/>
            <p:cNvSpPr/>
            <p:nvPr/>
          </p:nvSpPr>
          <p:spPr>
            <a:xfrm>
              <a:off x="9712103" y="4650300"/>
              <a:ext cx="771045" cy="110800"/>
            </a:xfrm>
            <a:prstGeom prst="rect">
              <a:avLst/>
            </a:prstGeom>
          </p:spPr>
          <p:txBody>
            <a:bodyPr wrap="none" lIns="0" tIns="0" rIns="0" bIns="0">
              <a:spAutoFit/>
            </a:bodyPr>
            <a:lstStyle/>
            <a:p>
              <a:pPr>
                <a:lnSpc>
                  <a:spcPct val="90000"/>
                </a:lnSpc>
                <a:spcAft>
                  <a:spcPts val="600"/>
                </a:spcAft>
              </a:pPr>
              <a:r>
                <a:rPr lang="en-US" sz="800" b="1">
                  <a:gradFill>
                    <a:gsLst>
                      <a:gs pos="2917">
                        <a:schemeClr val="tx1"/>
                      </a:gs>
                      <a:gs pos="30000">
                        <a:schemeClr val="tx1"/>
                      </a:gs>
                    </a:gsLst>
                    <a:lin ang="5400000" scaled="0"/>
                  </a:gradFill>
                </a:rPr>
                <a:t>Thumbnail Card</a:t>
              </a:r>
            </a:p>
          </p:txBody>
        </p:sp>
        <p:sp>
          <p:nvSpPr>
            <p:cNvPr id="21" name="Rectangle 20"/>
            <p:cNvSpPr/>
            <p:nvPr/>
          </p:nvSpPr>
          <p:spPr>
            <a:xfrm>
              <a:off x="9704053" y="1646069"/>
              <a:ext cx="541815" cy="110800"/>
            </a:xfrm>
            <a:prstGeom prst="rect">
              <a:avLst/>
            </a:prstGeom>
          </p:spPr>
          <p:txBody>
            <a:bodyPr wrap="none" lIns="0" tIns="0" rIns="0" bIns="0">
              <a:spAutoFit/>
            </a:bodyPr>
            <a:lstStyle/>
            <a:p>
              <a:pPr>
                <a:lnSpc>
                  <a:spcPct val="90000"/>
                </a:lnSpc>
                <a:spcAft>
                  <a:spcPts val="600"/>
                </a:spcAft>
              </a:pPr>
              <a:r>
                <a:rPr lang="en-US" sz="800" b="1">
                  <a:gradFill>
                    <a:gsLst>
                      <a:gs pos="2917">
                        <a:schemeClr val="tx1"/>
                      </a:gs>
                      <a:gs pos="30000">
                        <a:schemeClr val="tx1"/>
                      </a:gs>
                    </a:gsLst>
                    <a:lin ang="5400000" scaled="0"/>
                  </a:gradFill>
                </a:rPr>
                <a:t>Audio Card</a:t>
              </a:r>
            </a:p>
          </p:txBody>
        </p:sp>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74610" y="1786209"/>
              <a:ext cx="1676400" cy="2628900"/>
            </a:xfrm>
            <a:prstGeom prst="rect">
              <a:avLst/>
            </a:prstGeom>
          </p:spPr>
        </p:pic>
      </p:grpSp>
    </p:spTree>
    <p:extLst>
      <p:ext uri="{BB962C8B-B14F-4D97-AF65-F5344CB8AC3E}">
        <p14:creationId xmlns:p14="http://schemas.microsoft.com/office/powerpoint/2010/main" val="13283946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Adaptive Cards</a:t>
            </a:r>
          </a:p>
        </p:txBody>
      </p:sp>
      <p:sp>
        <p:nvSpPr>
          <p:cNvPr id="12" name="TextBox 11"/>
          <p:cNvSpPr txBox="1"/>
          <p:nvPr/>
        </p:nvSpPr>
        <p:spPr>
          <a:xfrm>
            <a:off x="2304789" y="46471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13" name="Rectangle 12"/>
          <p:cNvSpPr/>
          <p:nvPr/>
        </p:nvSpPr>
        <p:spPr>
          <a:xfrm>
            <a:off x="397828" y="1758337"/>
            <a:ext cx="3096934" cy="3970318"/>
          </a:xfrm>
          <a:prstGeom prst="rect">
            <a:avLst/>
          </a:prstGeom>
        </p:spPr>
        <p:txBody>
          <a:bodyPr wrap="square">
            <a:spAutoFit/>
          </a:bodyPr>
          <a:lstStyle/>
          <a:p>
            <a:r>
              <a:rPr lang="en-US">
                <a:latin typeface="Segoe UI Light" pitchFamily="34" charset="0"/>
              </a:rPr>
              <a:t>Adaptive cards allow you to create custom and interactive chat bot cards.</a:t>
            </a:r>
          </a:p>
          <a:p>
            <a:endParaRPr lang="en-US">
              <a:latin typeface="Segoe UI Light" pitchFamily="34" charset="0"/>
            </a:endParaRPr>
          </a:p>
          <a:p>
            <a:r>
              <a:rPr lang="en-US">
                <a:latin typeface="Segoe UI Light" pitchFamily="34" charset="0"/>
              </a:rPr>
              <a:t>They can contain any combination of text, speech, images, buttons, and input fields. </a:t>
            </a:r>
          </a:p>
          <a:p>
            <a:endParaRPr lang="en-US">
              <a:latin typeface="Segoe UI Light" pitchFamily="34" charset="0"/>
            </a:endParaRPr>
          </a:p>
          <a:p>
            <a:r>
              <a:rPr lang="en-US">
                <a:latin typeface="Segoe UI Light" pitchFamily="34" charset="0"/>
              </a:rPr>
              <a:t>Adaptive Cards are created using the JSON format specified in Adaptive Cards, which gives you full control over card content and format.</a:t>
            </a:r>
          </a:p>
        </p:txBody>
      </p:sp>
      <p:pic>
        <p:nvPicPr>
          <p:cNvPr id="3" name="AdaptiveCar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64233" y="1758337"/>
            <a:ext cx="6688652" cy="3758883"/>
          </a:xfrm>
          <a:prstGeom prst="rect">
            <a:avLst/>
          </a:prstGeom>
        </p:spPr>
      </p:pic>
      <p:pic>
        <p:nvPicPr>
          <p:cNvPr id="4" name="Picture 3">
            <a:hlinkClick r:id="rId6"/>
            <a:extLst>
              <a:ext uri="{FF2B5EF4-FFF2-40B4-BE49-F238E27FC236}">
                <a16:creationId xmlns:a16="http://schemas.microsoft.com/office/drawing/2014/main" id="{34647258-F1FE-48C2-AECC-83C5BC67D396}"/>
              </a:ext>
            </a:extLst>
          </p:cNvPr>
          <p:cNvPicPr>
            <a:picLocks noChangeAspect="1"/>
          </p:cNvPicPr>
          <p:nvPr/>
        </p:nvPicPr>
        <p:blipFill>
          <a:blip r:embed="rId7" cstate="email">
            <a:lum bright="80000"/>
            <a:extLst>
              <a:ext uri="{28A0092B-C50C-407E-A947-70E740481C1C}">
                <a14:useLocalDpi xmlns:a14="http://schemas.microsoft.com/office/drawing/2010/main"/>
              </a:ext>
            </a:extLst>
          </a:blip>
          <a:stretch>
            <a:fillRect/>
          </a:stretch>
        </p:blipFill>
        <p:spPr>
          <a:xfrm rot="10800000">
            <a:off x="11322005" y="643625"/>
            <a:ext cx="388649" cy="388649"/>
          </a:xfrm>
          <a:prstGeom prst="rect">
            <a:avLst/>
          </a:prstGeom>
        </p:spPr>
      </p:pic>
    </p:spTree>
    <p:extLst>
      <p:ext uri="{BB962C8B-B14F-4D97-AF65-F5344CB8AC3E}">
        <p14:creationId xmlns:p14="http://schemas.microsoft.com/office/powerpoint/2010/main" val="1610381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222372"/>
            <a:ext cx="10515600" cy="2852737"/>
          </a:xfrm>
        </p:spPr>
        <p:txBody>
          <a:bodyPr anchor="ctr" anchorCtr="0"/>
          <a:lstStyle/>
          <a:p>
            <a:pPr algn="ctr"/>
            <a:r>
              <a:rPr lang="en-GB"/>
              <a:t>Making your bots smarter</a:t>
            </a:r>
            <a:endParaRPr lang="en-GB">
              <a:solidFill>
                <a:srgbClr val="FF0000"/>
              </a:solidFill>
            </a:endParaRPr>
          </a:p>
        </p:txBody>
      </p:sp>
      <p:sp>
        <p:nvSpPr>
          <p:cNvPr id="3" name="Text Placeholder 2"/>
          <p:cNvSpPr>
            <a:spLocks noGrp="1"/>
          </p:cNvSpPr>
          <p:nvPr>
            <p:ph type="body" idx="1"/>
          </p:nvPr>
        </p:nvSpPr>
        <p:spPr>
          <a:xfrm>
            <a:off x="831850" y="3228748"/>
            <a:ext cx="10515600" cy="1994392"/>
          </a:xfrm>
        </p:spPr>
        <p:txBody>
          <a:bodyPr/>
          <a:lstStyle/>
          <a:p>
            <a:pPr algn="ctr"/>
            <a:r>
              <a:rPr lang="en-GB"/>
              <a:t>Intelligent bots respond as if they can see the world as people see it. </a:t>
            </a:r>
          </a:p>
          <a:p>
            <a:pPr algn="ctr"/>
            <a:endParaRPr lang="en-GB"/>
          </a:p>
          <a:p>
            <a:pPr algn="ctr"/>
            <a:r>
              <a:rPr lang="en-GB"/>
              <a:t>They discover information and extract knowledge from different sources to provide useful answers, and, best of all, they learn as they acquire more experience to continuously improve their capabilities.</a:t>
            </a:r>
          </a:p>
        </p:txBody>
      </p:sp>
    </p:spTree>
    <p:extLst>
      <p:ext uri="{BB962C8B-B14F-4D97-AF65-F5344CB8AC3E}">
        <p14:creationId xmlns:p14="http://schemas.microsoft.com/office/powerpoint/2010/main" val="90990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603372"/>
            <a:ext cx="10515600" cy="2852737"/>
          </a:xfrm>
        </p:spPr>
        <p:txBody>
          <a:bodyPr anchor="ctr" anchorCtr="0"/>
          <a:lstStyle/>
          <a:p>
            <a:pPr algn="ctr"/>
            <a:r>
              <a:rPr lang="en-GB"/>
              <a:t>Microsoft</a:t>
            </a:r>
            <a:br>
              <a:rPr lang="en-GB"/>
            </a:br>
            <a:r>
              <a:rPr lang="en-GB"/>
              <a:t>Cognitive Services</a:t>
            </a:r>
            <a:endParaRPr lang="en-GB">
              <a:solidFill>
                <a:srgbClr val="FF0000"/>
              </a:solidFill>
            </a:endParaRPr>
          </a:p>
        </p:txBody>
      </p:sp>
      <p:sp>
        <p:nvSpPr>
          <p:cNvPr id="3" name="Text Placeholder 2"/>
          <p:cNvSpPr>
            <a:spLocks noGrp="1"/>
          </p:cNvSpPr>
          <p:nvPr>
            <p:ph type="body" idx="1"/>
          </p:nvPr>
        </p:nvSpPr>
        <p:spPr>
          <a:xfrm>
            <a:off x="831850" y="4197577"/>
            <a:ext cx="10515600" cy="849463"/>
          </a:xfrm>
        </p:spPr>
        <p:txBody>
          <a:bodyPr/>
          <a:lstStyle/>
          <a:p>
            <a:pPr algn="ctr"/>
            <a:r>
              <a:rPr lang="en-GB"/>
              <a:t>Enable natural and contextual interaction with tools that augment users experiences using the power of machine-based intelligence.</a:t>
            </a:r>
          </a:p>
        </p:txBody>
      </p:sp>
    </p:spTree>
    <p:extLst>
      <p:ext uri="{BB962C8B-B14F-4D97-AF65-F5344CB8AC3E}">
        <p14:creationId xmlns:p14="http://schemas.microsoft.com/office/powerpoint/2010/main" val="18842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are Cognitive Services?</a:t>
            </a:r>
          </a:p>
        </p:txBody>
      </p:sp>
      <p:sp>
        <p:nvSpPr>
          <p:cNvPr id="5" name="Rectangle 4"/>
          <p:cNvSpPr/>
          <p:nvPr/>
        </p:nvSpPr>
        <p:spPr>
          <a:xfrm>
            <a:off x="427037" y="1588294"/>
            <a:ext cx="6216650" cy="2862322"/>
          </a:xfrm>
          <a:prstGeom prst="rect">
            <a:avLst/>
          </a:prstGeom>
        </p:spPr>
        <p:txBody>
          <a:bodyPr anchor="t">
            <a:spAutoFit/>
          </a:bodyPr>
          <a:lstStyle/>
          <a:p>
            <a:r>
              <a:rPr lang="en-US"/>
              <a:t>The Cognitive Services are a collection of 29 complimentary ‘services’ to assist developers with the processing of natural input sources such as speech, images and emotion. </a:t>
            </a:r>
          </a:p>
          <a:p>
            <a:endParaRPr lang="en-US"/>
          </a:p>
          <a:p>
            <a:r>
              <a:rPr lang="en-US"/>
              <a:t>The Cognitive Services are organized into five pillars: Speech, Language, Vision, Knowledge and Search. </a:t>
            </a:r>
            <a:endParaRPr lang="en-US">
              <a:cs typeface="Segoe UI"/>
            </a:endParaRPr>
          </a:p>
          <a:p>
            <a:endParaRPr lang="en-US"/>
          </a:p>
          <a:p>
            <a:r>
              <a:rPr lang="en-US"/>
              <a:t>By combining different Cognitive Services developers can build intelligent apps with powerful algorithms using just a few lines of code.</a:t>
            </a:r>
            <a:endParaRPr lang="en-US">
              <a:cs typeface="Segoe UI"/>
            </a:endParaRPr>
          </a:p>
        </p:txBody>
      </p:sp>
      <p:pic>
        <p:nvPicPr>
          <p:cNvPr id="6" name="Picture 5"/>
          <p:cNvPicPr>
            <a:picLocks noChangeAspect="1"/>
          </p:cNvPicPr>
          <p:nvPr/>
        </p:nvPicPr>
        <p:blipFill>
          <a:blip r:embed="rId3"/>
          <a:stretch>
            <a:fillRect/>
          </a:stretch>
        </p:blipFill>
        <p:spPr>
          <a:xfrm>
            <a:off x="7754586" y="1983300"/>
            <a:ext cx="3427282" cy="2072310"/>
          </a:xfrm>
          <a:prstGeom prst="rect">
            <a:avLst/>
          </a:prstGeom>
        </p:spPr>
      </p:pic>
    </p:spTree>
    <p:extLst>
      <p:ext uri="{BB962C8B-B14F-4D97-AF65-F5344CB8AC3E}">
        <p14:creationId xmlns:p14="http://schemas.microsoft.com/office/powerpoint/2010/main" val="7220512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Cognitive Services</a:t>
            </a:r>
          </a:p>
        </p:txBody>
      </p:sp>
      <p:sp>
        <p:nvSpPr>
          <p:cNvPr id="3" name="Rectangle 2"/>
          <p:cNvSpPr/>
          <p:nvPr/>
        </p:nvSpPr>
        <p:spPr bwMode="auto">
          <a:xfrm>
            <a:off x="1" y="2607277"/>
            <a:ext cx="12192000" cy="4246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3D85CD"/>
              </a:solidFill>
              <a:ea typeface="Segoe UI" pitchFamily="34" charset="0"/>
              <a:cs typeface="Segoe UI" pitchFamily="34" charset="0"/>
            </a:endParaRPr>
          </a:p>
        </p:txBody>
      </p:sp>
      <p:sp>
        <p:nvSpPr>
          <p:cNvPr id="5" name="TextBox 4"/>
          <p:cNvSpPr txBox="1"/>
          <p:nvPr/>
        </p:nvSpPr>
        <p:spPr>
          <a:xfrm>
            <a:off x="3090254" y="2025675"/>
            <a:ext cx="685101" cy="398933"/>
          </a:xfrm>
          <a:prstGeom prst="rect">
            <a:avLst/>
          </a:prstGeom>
          <a:noFill/>
        </p:spPr>
        <p:txBody>
          <a:bodyPr wrap="none" lIns="90000" tIns="90000" rIns="90000" bIns="90000" rtlCol="0">
            <a:spAutoFit/>
          </a:bodyPr>
          <a:lstStyle/>
          <a:p>
            <a:pPr>
              <a:lnSpc>
                <a:spcPct val="90000"/>
              </a:lnSpc>
              <a:spcAft>
                <a:spcPts val="588"/>
              </a:spcAft>
            </a:pPr>
            <a:r>
              <a:rPr lang="en-US" sz="1568">
                <a:latin typeface="+mj-lt"/>
              </a:rPr>
              <a:t>Vision</a:t>
            </a:r>
          </a:p>
        </p:txBody>
      </p:sp>
      <p:sp>
        <p:nvSpPr>
          <p:cNvPr id="6" name="TextBox 5"/>
          <p:cNvSpPr txBox="1"/>
          <p:nvPr/>
        </p:nvSpPr>
        <p:spPr>
          <a:xfrm>
            <a:off x="5426117" y="2025675"/>
            <a:ext cx="792502" cy="398933"/>
          </a:xfrm>
          <a:prstGeom prst="rect">
            <a:avLst/>
          </a:prstGeom>
          <a:noFill/>
        </p:spPr>
        <p:txBody>
          <a:bodyPr wrap="none" lIns="90000" tIns="90000" rIns="90000" bIns="90000" rtlCol="0">
            <a:spAutoFit/>
          </a:bodyPr>
          <a:lstStyle/>
          <a:p>
            <a:pPr>
              <a:lnSpc>
                <a:spcPct val="90000"/>
              </a:lnSpc>
              <a:spcAft>
                <a:spcPts val="588"/>
              </a:spcAft>
            </a:pPr>
            <a:r>
              <a:rPr lang="en-US" sz="1568">
                <a:latin typeface="+mj-lt"/>
              </a:rPr>
              <a:t>Speech</a:t>
            </a:r>
          </a:p>
        </p:txBody>
      </p:sp>
      <p:sp>
        <p:nvSpPr>
          <p:cNvPr id="7" name="TextBox 6"/>
          <p:cNvSpPr txBox="1"/>
          <p:nvPr/>
        </p:nvSpPr>
        <p:spPr>
          <a:xfrm>
            <a:off x="517416" y="2025675"/>
            <a:ext cx="1012113" cy="398933"/>
          </a:xfrm>
          <a:prstGeom prst="rect">
            <a:avLst/>
          </a:prstGeom>
          <a:noFill/>
        </p:spPr>
        <p:txBody>
          <a:bodyPr wrap="none" lIns="90000" tIns="90000" rIns="90000" bIns="90000" rtlCol="0">
            <a:spAutoFit/>
          </a:bodyPr>
          <a:lstStyle/>
          <a:p>
            <a:pPr>
              <a:lnSpc>
                <a:spcPct val="90000"/>
              </a:lnSpc>
              <a:spcAft>
                <a:spcPts val="588"/>
              </a:spcAft>
            </a:pPr>
            <a:r>
              <a:rPr lang="en-US" sz="1568">
                <a:latin typeface="+mj-lt"/>
              </a:rPr>
              <a:t>Language</a:t>
            </a:r>
          </a:p>
        </p:txBody>
      </p:sp>
      <p:sp>
        <p:nvSpPr>
          <p:cNvPr id="8" name="TextBox 7"/>
          <p:cNvSpPr txBox="1"/>
          <p:nvPr/>
        </p:nvSpPr>
        <p:spPr>
          <a:xfrm>
            <a:off x="9860372" y="2025675"/>
            <a:ext cx="1297109" cy="506901"/>
          </a:xfrm>
          <a:prstGeom prst="rect">
            <a:avLst/>
          </a:prstGeom>
          <a:noFill/>
        </p:spPr>
        <p:txBody>
          <a:bodyPr wrap="none" lIns="179285" tIns="143428" rIns="179285" bIns="143428" rtlCol="0">
            <a:spAutoFit/>
          </a:bodyPr>
          <a:lstStyle/>
          <a:p>
            <a:pPr>
              <a:lnSpc>
                <a:spcPct val="90000"/>
              </a:lnSpc>
              <a:spcAft>
                <a:spcPts val="588"/>
              </a:spcAft>
            </a:pPr>
            <a:r>
              <a:rPr lang="en-US" sz="1568">
                <a:latin typeface="+mj-lt"/>
              </a:rPr>
              <a:t>Knowledge</a:t>
            </a:r>
          </a:p>
        </p:txBody>
      </p:sp>
      <p:sp>
        <p:nvSpPr>
          <p:cNvPr id="9" name="TextBox 8"/>
          <p:cNvSpPr txBox="1"/>
          <p:nvPr/>
        </p:nvSpPr>
        <p:spPr>
          <a:xfrm>
            <a:off x="7781163" y="2025675"/>
            <a:ext cx="740372" cy="398933"/>
          </a:xfrm>
          <a:prstGeom prst="rect">
            <a:avLst/>
          </a:prstGeom>
          <a:noFill/>
        </p:spPr>
        <p:txBody>
          <a:bodyPr wrap="none" lIns="90000" tIns="90000" rIns="90000" bIns="90000" rtlCol="0">
            <a:spAutoFit/>
          </a:bodyPr>
          <a:lstStyle/>
          <a:p>
            <a:pPr>
              <a:lnSpc>
                <a:spcPct val="90000"/>
              </a:lnSpc>
              <a:spcAft>
                <a:spcPts val="588"/>
              </a:spcAft>
            </a:pPr>
            <a:r>
              <a:rPr lang="en-US" sz="1568">
                <a:latin typeface="+mj-lt"/>
              </a:rPr>
              <a:t>Search</a:t>
            </a:r>
          </a:p>
        </p:txBody>
      </p:sp>
      <p:sp>
        <p:nvSpPr>
          <p:cNvPr id="15" name="Rectangle 14"/>
          <p:cNvSpPr/>
          <p:nvPr/>
        </p:nvSpPr>
        <p:spPr bwMode="auto">
          <a:xfrm>
            <a:off x="1" y="5281950"/>
            <a:ext cx="12192000" cy="1571673"/>
          </a:xfrm>
          <a:prstGeom prst="rect">
            <a:avLst/>
          </a:prstGeom>
          <a:solidFill>
            <a:srgbClr val="0055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3090254" y="2851794"/>
            <a:ext cx="1903768" cy="1575409"/>
          </a:xfrm>
          <a:prstGeom prst="rect">
            <a:avLst/>
          </a:prstGeom>
          <a:noFill/>
        </p:spPr>
        <p:txBody>
          <a:bodyPr wrap="none" lIns="90000" tIns="90000" rIns="90000" bIns="90000" rtlCol="0">
            <a:spAutoFit/>
          </a:bodyPr>
          <a:lstStyle/>
          <a:p>
            <a:pPr>
              <a:lnSpc>
                <a:spcPct val="90000"/>
              </a:lnSpc>
              <a:spcAft>
                <a:spcPts val="588"/>
              </a:spcAft>
            </a:pPr>
            <a:r>
              <a:rPr lang="en-US" sz="1568">
                <a:solidFill>
                  <a:schemeClr val="accent1">
                    <a:lumMod val="20000"/>
                    <a:lumOff val="80000"/>
                  </a:schemeClr>
                </a:solidFill>
              </a:rPr>
              <a:t>Computer Vision</a:t>
            </a:r>
          </a:p>
          <a:p>
            <a:pPr>
              <a:lnSpc>
                <a:spcPct val="90000"/>
              </a:lnSpc>
              <a:spcAft>
                <a:spcPts val="588"/>
              </a:spcAft>
            </a:pPr>
            <a:r>
              <a:rPr lang="en-US" sz="1568">
                <a:solidFill>
                  <a:schemeClr val="accent1">
                    <a:lumMod val="20000"/>
                    <a:lumOff val="80000"/>
                  </a:schemeClr>
                </a:solidFill>
              </a:rPr>
              <a:t>Content Moderator</a:t>
            </a:r>
          </a:p>
          <a:p>
            <a:pPr>
              <a:lnSpc>
                <a:spcPct val="90000"/>
              </a:lnSpc>
              <a:spcAft>
                <a:spcPts val="588"/>
              </a:spcAft>
            </a:pPr>
            <a:r>
              <a:rPr lang="en-US" sz="1568">
                <a:solidFill>
                  <a:schemeClr val="accent1">
                    <a:lumMod val="20000"/>
                    <a:lumOff val="80000"/>
                  </a:schemeClr>
                </a:solidFill>
              </a:rPr>
              <a:t>Emotion</a:t>
            </a:r>
          </a:p>
          <a:p>
            <a:pPr>
              <a:lnSpc>
                <a:spcPct val="90000"/>
              </a:lnSpc>
              <a:spcAft>
                <a:spcPts val="588"/>
              </a:spcAft>
            </a:pPr>
            <a:r>
              <a:rPr lang="en-US" sz="1568">
                <a:solidFill>
                  <a:schemeClr val="accent1">
                    <a:lumMod val="20000"/>
                    <a:lumOff val="80000"/>
                  </a:schemeClr>
                </a:solidFill>
              </a:rPr>
              <a:t>Face</a:t>
            </a:r>
          </a:p>
          <a:p>
            <a:pPr>
              <a:lnSpc>
                <a:spcPct val="90000"/>
              </a:lnSpc>
              <a:spcAft>
                <a:spcPts val="588"/>
              </a:spcAft>
            </a:pPr>
            <a:r>
              <a:rPr lang="en-US" sz="1568">
                <a:solidFill>
                  <a:schemeClr val="accent1">
                    <a:lumMod val="20000"/>
                    <a:lumOff val="80000"/>
                  </a:schemeClr>
                </a:solidFill>
              </a:rPr>
              <a:t>Video Indexer</a:t>
            </a:r>
          </a:p>
        </p:txBody>
      </p:sp>
      <p:sp>
        <p:nvSpPr>
          <p:cNvPr id="11" name="TextBox 10"/>
          <p:cNvSpPr txBox="1"/>
          <p:nvPr/>
        </p:nvSpPr>
        <p:spPr>
          <a:xfrm>
            <a:off x="517416" y="2762246"/>
            <a:ext cx="2140820" cy="1869528"/>
          </a:xfrm>
          <a:prstGeom prst="rect">
            <a:avLst/>
          </a:prstGeom>
          <a:noFill/>
        </p:spPr>
        <p:txBody>
          <a:bodyPr wrap="none" lIns="90000" tIns="90000" rIns="90000" bIns="90000" rtlCol="0">
            <a:spAutoFit/>
          </a:bodyPr>
          <a:lstStyle/>
          <a:p>
            <a:pPr>
              <a:lnSpc>
                <a:spcPct val="90000"/>
              </a:lnSpc>
              <a:spcAft>
                <a:spcPts val="588"/>
              </a:spcAft>
            </a:pPr>
            <a:r>
              <a:rPr lang="en-US" sz="1568">
                <a:solidFill>
                  <a:schemeClr val="accent1">
                    <a:lumMod val="20000"/>
                    <a:lumOff val="80000"/>
                  </a:schemeClr>
                </a:solidFill>
              </a:rPr>
              <a:t>LUIS</a:t>
            </a:r>
          </a:p>
          <a:p>
            <a:pPr>
              <a:lnSpc>
                <a:spcPct val="90000"/>
              </a:lnSpc>
              <a:spcAft>
                <a:spcPts val="588"/>
              </a:spcAft>
            </a:pPr>
            <a:r>
              <a:rPr lang="en-US" sz="1568">
                <a:solidFill>
                  <a:schemeClr val="accent1">
                    <a:lumMod val="20000"/>
                    <a:lumOff val="80000"/>
                  </a:schemeClr>
                </a:solidFill>
              </a:rPr>
              <a:t>Spell Check</a:t>
            </a:r>
          </a:p>
          <a:p>
            <a:pPr>
              <a:lnSpc>
                <a:spcPct val="90000"/>
              </a:lnSpc>
              <a:spcAft>
                <a:spcPts val="588"/>
              </a:spcAft>
            </a:pPr>
            <a:r>
              <a:rPr lang="en-US" sz="1568">
                <a:solidFill>
                  <a:schemeClr val="accent1">
                    <a:lumMod val="20000"/>
                    <a:lumOff val="80000"/>
                  </a:schemeClr>
                </a:solidFill>
              </a:rPr>
              <a:t>Linguistic Analysis</a:t>
            </a:r>
          </a:p>
          <a:p>
            <a:pPr>
              <a:lnSpc>
                <a:spcPct val="90000"/>
              </a:lnSpc>
              <a:spcAft>
                <a:spcPts val="588"/>
              </a:spcAft>
            </a:pPr>
            <a:r>
              <a:rPr lang="en-US" sz="1568">
                <a:solidFill>
                  <a:schemeClr val="accent1">
                    <a:lumMod val="20000"/>
                    <a:lumOff val="80000"/>
                  </a:schemeClr>
                </a:solidFill>
              </a:rPr>
              <a:t>Text Analytics</a:t>
            </a:r>
          </a:p>
          <a:p>
            <a:pPr>
              <a:lnSpc>
                <a:spcPct val="90000"/>
              </a:lnSpc>
              <a:spcAft>
                <a:spcPts val="588"/>
              </a:spcAft>
            </a:pPr>
            <a:r>
              <a:rPr lang="en-US" sz="1568">
                <a:solidFill>
                  <a:schemeClr val="accent1">
                    <a:lumMod val="20000"/>
                    <a:lumOff val="80000"/>
                  </a:schemeClr>
                </a:solidFill>
              </a:rPr>
              <a:t>Translator</a:t>
            </a:r>
          </a:p>
          <a:p>
            <a:pPr>
              <a:lnSpc>
                <a:spcPct val="90000"/>
              </a:lnSpc>
              <a:spcAft>
                <a:spcPts val="588"/>
              </a:spcAft>
            </a:pPr>
            <a:r>
              <a:rPr lang="en-US" sz="1568">
                <a:solidFill>
                  <a:schemeClr val="accent1">
                    <a:lumMod val="20000"/>
                    <a:lumOff val="80000"/>
                  </a:schemeClr>
                </a:solidFill>
              </a:rPr>
              <a:t>Web Language Model</a:t>
            </a:r>
          </a:p>
        </p:txBody>
      </p:sp>
      <p:sp>
        <p:nvSpPr>
          <p:cNvPr id="12" name="TextBox 11"/>
          <p:cNvSpPr txBox="1"/>
          <p:nvPr/>
        </p:nvSpPr>
        <p:spPr>
          <a:xfrm>
            <a:off x="5426117" y="2851793"/>
            <a:ext cx="2004501" cy="1281290"/>
          </a:xfrm>
          <a:prstGeom prst="rect">
            <a:avLst/>
          </a:prstGeom>
          <a:noFill/>
        </p:spPr>
        <p:txBody>
          <a:bodyPr wrap="none" lIns="90000" tIns="90000" rIns="90000" bIns="90000" rtlCol="0">
            <a:spAutoFit/>
          </a:bodyPr>
          <a:lstStyle/>
          <a:p>
            <a:pPr>
              <a:lnSpc>
                <a:spcPct val="90000"/>
              </a:lnSpc>
              <a:spcAft>
                <a:spcPts val="588"/>
              </a:spcAft>
            </a:pPr>
            <a:r>
              <a:rPr lang="en-US" sz="1568">
                <a:solidFill>
                  <a:schemeClr val="accent1">
                    <a:lumMod val="20000"/>
                    <a:lumOff val="80000"/>
                  </a:schemeClr>
                </a:solidFill>
              </a:rPr>
              <a:t>Speech</a:t>
            </a:r>
          </a:p>
          <a:p>
            <a:pPr>
              <a:lnSpc>
                <a:spcPct val="90000"/>
              </a:lnSpc>
              <a:spcAft>
                <a:spcPts val="588"/>
              </a:spcAft>
            </a:pPr>
            <a:r>
              <a:rPr lang="en-US" sz="1568">
                <a:solidFill>
                  <a:schemeClr val="accent1">
                    <a:lumMod val="20000"/>
                    <a:lumOff val="80000"/>
                  </a:schemeClr>
                </a:solidFill>
              </a:rPr>
              <a:t>Speaker Recognition</a:t>
            </a:r>
          </a:p>
          <a:p>
            <a:pPr>
              <a:lnSpc>
                <a:spcPct val="90000"/>
              </a:lnSpc>
              <a:spcAft>
                <a:spcPts val="588"/>
              </a:spcAft>
            </a:pPr>
            <a:r>
              <a:rPr lang="en-US" sz="1568">
                <a:solidFill>
                  <a:schemeClr val="accent1">
                    <a:lumMod val="20000"/>
                    <a:lumOff val="80000"/>
                  </a:schemeClr>
                </a:solidFill>
              </a:rPr>
              <a:t>Translator</a:t>
            </a:r>
          </a:p>
          <a:p>
            <a:pPr>
              <a:lnSpc>
                <a:spcPct val="90000"/>
              </a:lnSpc>
              <a:spcAft>
                <a:spcPts val="588"/>
              </a:spcAft>
            </a:pPr>
            <a:r>
              <a:rPr lang="en-US" sz="1568">
                <a:solidFill>
                  <a:schemeClr val="accent1">
                    <a:lumMod val="20000"/>
                    <a:lumOff val="80000"/>
                  </a:schemeClr>
                </a:solidFill>
              </a:rPr>
              <a:t>Custom</a:t>
            </a:r>
          </a:p>
        </p:txBody>
      </p:sp>
      <p:sp>
        <p:nvSpPr>
          <p:cNvPr id="13" name="TextBox 12"/>
          <p:cNvSpPr txBox="1"/>
          <p:nvPr/>
        </p:nvSpPr>
        <p:spPr>
          <a:xfrm>
            <a:off x="9860372" y="2736566"/>
            <a:ext cx="1835416" cy="1575409"/>
          </a:xfrm>
          <a:prstGeom prst="rect">
            <a:avLst/>
          </a:prstGeom>
          <a:noFill/>
        </p:spPr>
        <p:txBody>
          <a:bodyPr wrap="none" lIns="90000" tIns="90000" rIns="90000" bIns="90000" rtlCol="0">
            <a:spAutoFit/>
          </a:bodyPr>
          <a:lstStyle/>
          <a:p>
            <a:pPr>
              <a:lnSpc>
                <a:spcPct val="90000"/>
              </a:lnSpc>
              <a:spcAft>
                <a:spcPts val="588"/>
              </a:spcAft>
            </a:pPr>
            <a:r>
              <a:rPr lang="en-US" sz="1568">
                <a:solidFill>
                  <a:schemeClr val="accent1">
                    <a:lumMod val="20000"/>
                    <a:lumOff val="80000"/>
                  </a:schemeClr>
                </a:solidFill>
              </a:rPr>
              <a:t>Academic</a:t>
            </a:r>
          </a:p>
          <a:p>
            <a:pPr>
              <a:lnSpc>
                <a:spcPct val="90000"/>
              </a:lnSpc>
              <a:spcAft>
                <a:spcPts val="588"/>
              </a:spcAft>
            </a:pPr>
            <a:r>
              <a:rPr lang="en-US" sz="1568">
                <a:solidFill>
                  <a:schemeClr val="accent1">
                    <a:lumMod val="20000"/>
                    <a:lumOff val="80000"/>
                  </a:schemeClr>
                </a:solidFill>
              </a:rPr>
              <a:t>Entity Linking</a:t>
            </a:r>
          </a:p>
          <a:p>
            <a:pPr>
              <a:lnSpc>
                <a:spcPct val="90000"/>
              </a:lnSpc>
              <a:spcAft>
                <a:spcPts val="588"/>
              </a:spcAft>
            </a:pPr>
            <a:r>
              <a:rPr lang="en-US" sz="1568">
                <a:solidFill>
                  <a:schemeClr val="accent1">
                    <a:lumMod val="20000"/>
                    <a:lumOff val="80000"/>
                  </a:schemeClr>
                </a:solidFill>
              </a:rPr>
              <a:t>Exploration</a:t>
            </a:r>
          </a:p>
          <a:p>
            <a:pPr>
              <a:lnSpc>
                <a:spcPct val="90000"/>
              </a:lnSpc>
              <a:spcAft>
                <a:spcPts val="588"/>
              </a:spcAft>
            </a:pPr>
            <a:r>
              <a:rPr lang="en-US" sz="1568" err="1">
                <a:solidFill>
                  <a:schemeClr val="accent1">
                    <a:lumMod val="20000"/>
                    <a:lumOff val="80000"/>
                  </a:schemeClr>
                </a:solidFill>
              </a:rPr>
              <a:t>QnA</a:t>
            </a:r>
            <a:r>
              <a:rPr lang="en-US" sz="1568">
                <a:solidFill>
                  <a:schemeClr val="accent1">
                    <a:lumMod val="20000"/>
                    <a:lumOff val="80000"/>
                  </a:schemeClr>
                </a:solidFill>
              </a:rPr>
              <a:t> Maker</a:t>
            </a:r>
          </a:p>
          <a:p>
            <a:pPr>
              <a:lnSpc>
                <a:spcPct val="90000"/>
              </a:lnSpc>
              <a:spcAft>
                <a:spcPts val="588"/>
              </a:spcAft>
            </a:pPr>
            <a:r>
              <a:rPr lang="en-US" sz="1568">
                <a:solidFill>
                  <a:schemeClr val="accent1">
                    <a:lumMod val="20000"/>
                    <a:lumOff val="80000"/>
                  </a:schemeClr>
                </a:solidFill>
              </a:rPr>
              <a:t>Recommendations</a:t>
            </a:r>
          </a:p>
        </p:txBody>
      </p:sp>
      <p:sp>
        <p:nvSpPr>
          <p:cNvPr id="14" name="TextBox 13"/>
          <p:cNvSpPr txBox="1"/>
          <p:nvPr/>
        </p:nvSpPr>
        <p:spPr>
          <a:xfrm>
            <a:off x="7781163" y="2833119"/>
            <a:ext cx="1307259" cy="1869528"/>
          </a:xfrm>
          <a:prstGeom prst="rect">
            <a:avLst/>
          </a:prstGeom>
          <a:noFill/>
        </p:spPr>
        <p:txBody>
          <a:bodyPr wrap="none" lIns="90000" tIns="90000" rIns="90000" bIns="90000" rtlCol="0">
            <a:spAutoFit/>
          </a:bodyPr>
          <a:lstStyle/>
          <a:p>
            <a:pPr>
              <a:lnSpc>
                <a:spcPct val="90000"/>
              </a:lnSpc>
              <a:spcAft>
                <a:spcPts val="588"/>
              </a:spcAft>
            </a:pPr>
            <a:r>
              <a:rPr lang="en-US" sz="1568">
                <a:solidFill>
                  <a:schemeClr val="accent1">
                    <a:lumMod val="20000"/>
                    <a:lumOff val="80000"/>
                  </a:schemeClr>
                </a:solidFill>
              </a:rPr>
              <a:t>Autosuggest</a:t>
            </a:r>
          </a:p>
          <a:p>
            <a:pPr>
              <a:lnSpc>
                <a:spcPct val="90000"/>
              </a:lnSpc>
              <a:spcAft>
                <a:spcPts val="588"/>
              </a:spcAft>
            </a:pPr>
            <a:r>
              <a:rPr lang="en-US" sz="1568">
                <a:solidFill>
                  <a:schemeClr val="accent1">
                    <a:lumMod val="20000"/>
                    <a:lumOff val="80000"/>
                  </a:schemeClr>
                </a:solidFill>
              </a:rPr>
              <a:t>Image</a:t>
            </a:r>
          </a:p>
          <a:p>
            <a:pPr>
              <a:lnSpc>
                <a:spcPct val="90000"/>
              </a:lnSpc>
              <a:spcAft>
                <a:spcPts val="588"/>
              </a:spcAft>
            </a:pPr>
            <a:r>
              <a:rPr lang="en-US" sz="1568">
                <a:solidFill>
                  <a:schemeClr val="accent1">
                    <a:lumMod val="20000"/>
                    <a:lumOff val="80000"/>
                  </a:schemeClr>
                </a:solidFill>
              </a:rPr>
              <a:t>News</a:t>
            </a:r>
          </a:p>
          <a:p>
            <a:pPr>
              <a:lnSpc>
                <a:spcPct val="90000"/>
              </a:lnSpc>
              <a:spcAft>
                <a:spcPts val="588"/>
              </a:spcAft>
            </a:pPr>
            <a:r>
              <a:rPr lang="en-US" sz="1568">
                <a:solidFill>
                  <a:schemeClr val="accent1">
                    <a:lumMod val="20000"/>
                    <a:lumOff val="80000"/>
                  </a:schemeClr>
                </a:solidFill>
              </a:rPr>
              <a:t>Video</a:t>
            </a:r>
          </a:p>
          <a:p>
            <a:pPr>
              <a:lnSpc>
                <a:spcPct val="90000"/>
              </a:lnSpc>
              <a:spcAft>
                <a:spcPts val="588"/>
              </a:spcAft>
            </a:pPr>
            <a:r>
              <a:rPr lang="en-US" sz="1568">
                <a:solidFill>
                  <a:schemeClr val="accent1">
                    <a:lumMod val="20000"/>
                    <a:lumOff val="80000"/>
                  </a:schemeClr>
                </a:solidFill>
              </a:rPr>
              <a:t>Web</a:t>
            </a:r>
          </a:p>
          <a:p>
            <a:pPr>
              <a:lnSpc>
                <a:spcPct val="90000"/>
              </a:lnSpc>
              <a:spcAft>
                <a:spcPts val="588"/>
              </a:spcAft>
            </a:pPr>
            <a:r>
              <a:rPr lang="en-US" sz="1568">
                <a:solidFill>
                  <a:schemeClr val="accent1">
                    <a:lumMod val="20000"/>
                    <a:lumOff val="80000"/>
                  </a:schemeClr>
                </a:solidFill>
              </a:rPr>
              <a:t>Entity</a:t>
            </a:r>
          </a:p>
        </p:txBody>
      </p:sp>
      <p:sp>
        <p:nvSpPr>
          <p:cNvPr id="16" name="Rectangle 15"/>
          <p:cNvSpPr/>
          <p:nvPr/>
        </p:nvSpPr>
        <p:spPr>
          <a:xfrm>
            <a:off x="3090254" y="5568067"/>
            <a:ext cx="1829889" cy="747554"/>
          </a:xfrm>
          <a:prstGeom prst="rect">
            <a:avLst/>
          </a:prstGeom>
        </p:spPr>
        <p:txBody>
          <a:bodyPr wrap="square" tIns="90000" bIns="90000">
            <a:spAutoFit/>
          </a:bodyPr>
          <a:lstStyle/>
          <a:p>
            <a:pPr>
              <a:lnSpc>
                <a:spcPct val="90000"/>
              </a:lnSpc>
              <a:spcAft>
                <a:spcPts val="588"/>
              </a:spcAft>
            </a:pPr>
            <a:r>
              <a:rPr lang="en-US" sz="1765">
                <a:solidFill>
                  <a:srgbClr val="FFC000"/>
                </a:solidFill>
              </a:rPr>
              <a:t>Custom </a:t>
            </a:r>
          </a:p>
          <a:p>
            <a:pPr>
              <a:lnSpc>
                <a:spcPct val="90000"/>
              </a:lnSpc>
              <a:spcAft>
                <a:spcPts val="588"/>
              </a:spcAft>
            </a:pPr>
            <a:r>
              <a:rPr lang="en-US" sz="1765">
                <a:solidFill>
                  <a:schemeClr val="accent1">
                    <a:lumMod val="20000"/>
                    <a:lumOff val="80000"/>
                  </a:schemeClr>
                </a:solidFill>
              </a:rPr>
              <a:t>Vision Service</a:t>
            </a:r>
          </a:p>
        </p:txBody>
      </p:sp>
      <p:sp>
        <p:nvSpPr>
          <p:cNvPr id="17" name="Rectangle 16"/>
          <p:cNvSpPr/>
          <p:nvPr/>
        </p:nvSpPr>
        <p:spPr>
          <a:xfrm>
            <a:off x="517416" y="5568066"/>
            <a:ext cx="1829889" cy="991980"/>
          </a:xfrm>
          <a:prstGeom prst="rect">
            <a:avLst/>
          </a:prstGeom>
        </p:spPr>
        <p:txBody>
          <a:bodyPr wrap="square" tIns="90000" bIns="90000">
            <a:spAutoFit/>
          </a:bodyPr>
          <a:lstStyle/>
          <a:p>
            <a:pPr>
              <a:lnSpc>
                <a:spcPct val="90000"/>
              </a:lnSpc>
              <a:spcAft>
                <a:spcPts val="588"/>
              </a:spcAft>
            </a:pPr>
            <a:r>
              <a:rPr lang="en-US" sz="1765">
                <a:solidFill>
                  <a:srgbClr val="FFC000"/>
                </a:solidFill>
              </a:rPr>
              <a:t>Custom </a:t>
            </a:r>
          </a:p>
          <a:p>
            <a:pPr>
              <a:lnSpc>
                <a:spcPct val="90000"/>
              </a:lnSpc>
              <a:spcAft>
                <a:spcPts val="588"/>
              </a:spcAft>
            </a:pPr>
            <a:r>
              <a:rPr lang="en-US" sz="1765">
                <a:solidFill>
                  <a:schemeClr val="accent1">
                    <a:lumMod val="20000"/>
                    <a:lumOff val="80000"/>
                  </a:schemeClr>
                </a:solidFill>
              </a:rPr>
              <a:t>Language Understanding</a:t>
            </a:r>
          </a:p>
        </p:txBody>
      </p:sp>
      <p:sp>
        <p:nvSpPr>
          <p:cNvPr id="18" name="Rectangle 17"/>
          <p:cNvSpPr/>
          <p:nvPr/>
        </p:nvSpPr>
        <p:spPr>
          <a:xfrm>
            <a:off x="5426117" y="5582199"/>
            <a:ext cx="1829889" cy="747554"/>
          </a:xfrm>
          <a:prstGeom prst="rect">
            <a:avLst/>
          </a:prstGeom>
        </p:spPr>
        <p:txBody>
          <a:bodyPr wrap="square" lIns="90000" tIns="90000" bIns="90000">
            <a:spAutoFit/>
          </a:bodyPr>
          <a:lstStyle/>
          <a:p>
            <a:pPr>
              <a:lnSpc>
                <a:spcPct val="90000"/>
              </a:lnSpc>
              <a:spcAft>
                <a:spcPts val="588"/>
              </a:spcAft>
            </a:pPr>
            <a:r>
              <a:rPr lang="en-US" sz="1765">
                <a:solidFill>
                  <a:srgbClr val="FFC000"/>
                </a:solidFill>
              </a:rPr>
              <a:t>Custom </a:t>
            </a:r>
          </a:p>
          <a:p>
            <a:pPr>
              <a:lnSpc>
                <a:spcPct val="90000"/>
              </a:lnSpc>
              <a:spcAft>
                <a:spcPts val="588"/>
              </a:spcAft>
            </a:pPr>
            <a:r>
              <a:rPr lang="en-US" sz="1765">
                <a:solidFill>
                  <a:schemeClr val="accent1">
                    <a:lumMod val="20000"/>
                    <a:lumOff val="80000"/>
                  </a:schemeClr>
                </a:solidFill>
              </a:rPr>
              <a:t>Speech</a:t>
            </a:r>
          </a:p>
        </p:txBody>
      </p:sp>
      <p:sp>
        <p:nvSpPr>
          <p:cNvPr id="19" name="Rectangle 18"/>
          <p:cNvSpPr/>
          <p:nvPr/>
        </p:nvSpPr>
        <p:spPr>
          <a:xfrm>
            <a:off x="7797069" y="5603803"/>
            <a:ext cx="1829889" cy="747554"/>
          </a:xfrm>
          <a:prstGeom prst="rect">
            <a:avLst/>
          </a:prstGeom>
        </p:spPr>
        <p:txBody>
          <a:bodyPr wrap="square" tIns="90000" bIns="90000">
            <a:spAutoFit/>
          </a:bodyPr>
          <a:lstStyle/>
          <a:p>
            <a:pPr>
              <a:lnSpc>
                <a:spcPct val="90000"/>
              </a:lnSpc>
              <a:spcAft>
                <a:spcPts val="588"/>
              </a:spcAft>
            </a:pPr>
            <a:r>
              <a:rPr lang="en-US" sz="1765">
                <a:solidFill>
                  <a:srgbClr val="FFC000"/>
                </a:solidFill>
              </a:rPr>
              <a:t>Custom </a:t>
            </a:r>
          </a:p>
          <a:p>
            <a:pPr>
              <a:lnSpc>
                <a:spcPct val="90000"/>
              </a:lnSpc>
              <a:spcAft>
                <a:spcPts val="588"/>
              </a:spcAft>
            </a:pPr>
            <a:r>
              <a:rPr lang="en-US" sz="1765">
                <a:solidFill>
                  <a:schemeClr val="accent1">
                    <a:lumMod val="20000"/>
                    <a:lumOff val="80000"/>
                  </a:schemeClr>
                </a:solidFill>
              </a:rPr>
              <a:t>Search</a:t>
            </a:r>
          </a:p>
        </p:txBody>
      </p:sp>
      <p:sp>
        <p:nvSpPr>
          <p:cNvPr id="20" name="Rectangle 19"/>
          <p:cNvSpPr/>
          <p:nvPr/>
        </p:nvSpPr>
        <p:spPr>
          <a:xfrm>
            <a:off x="9860372" y="5568067"/>
            <a:ext cx="1829889" cy="747554"/>
          </a:xfrm>
          <a:prstGeom prst="rect">
            <a:avLst/>
          </a:prstGeom>
        </p:spPr>
        <p:txBody>
          <a:bodyPr wrap="square" lIns="90000" tIns="90000" bIns="90000">
            <a:spAutoFit/>
          </a:bodyPr>
          <a:lstStyle/>
          <a:p>
            <a:pPr>
              <a:lnSpc>
                <a:spcPct val="90000"/>
              </a:lnSpc>
              <a:spcAft>
                <a:spcPts val="588"/>
              </a:spcAft>
            </a:pPr>
            <a:r>
              <a:rPr lang="en-US" sz="1765">
                <a:solidFill>
                  <a:srgbClr val="FFC000"/>
                </a:solidFill>
              </a:rPr>
              <a:t>Custom </a:t>
            </a:r>
          </a:p>
          <a:p>
            <a:pPr>
              <a:lnSpc>
                <a:spcPct val="90000"/>
              </a:lnSpc>
              <a:spcAft>
                <a:spcPts val="588"/>
              </a:spcAft>
            </a:pPr>
            <a:r>
              <a:rPr lang="en-US" sz="1765">
                <a:solidFill>
                  <a:schemeClr val="accent1">
                    <a:lumMod val="20000"/>
                    <a:lumOff val="80000"/>
                  </a:schemeClr>
                </a:solidFill>
              </a:rPr>
              <a:t>Decision Service</a:t>
            </a:r>
          </a:p>
        </p:txBody>
      </p:sp>
      <p:pic>
        <p:nvPicPr>
          <p:cNvPr id="21" name="Picture 20"/>
          <p:cNvPicPr>
            <a:picLocks noChangeAspect="1"/>
          </p:cNvPicPr>
          <p:nvPr/>
        </p:nvPicPr>
        <p:blipFill>
          <a:blip r:embed="rId3"/>
          <a:stretch>
            <a:fillRect/>
          </a:stretch>
        </p:blipFill>
        <p:spPr>
          <a:xfrm>
            <a:off x="589261" y="1380909"/>
            <a:ext cx="355600" cy="355600"/>
          </a:xfrm>
          <a:prstGeom prst="rect">
            <a:avLst/>
          </a:prstGeom>
        </p:spPr>
      </p:pic>
      <p:pic>
        <p:nvPicPr>
          <p:cNvPr id="22" name="Picture 21"/>
          <p:cNvPicPr>
            <a:picLocks noChangeAspect="1"/>
          </p:cNvPicPr>
          <p:nvPr/>
        </p:nvPicPr>
        <p:blipFill>
          <a:blip r:embed="rId4"/>
          <a:stretch>
            <a:fillRect/>
          </a:stretch>
        </p:blipFill>
        <p:spPr>
          <a:xfrm>
            <a:off x="3123747" y="1431709"/>
            <a:ext cx="457200" cy="254000"/>
          </a:xfrm>
          <a:prstGeom prst="rect">
            <a:avLst/>
          </a:prstGeom>
        </p:spPr>
      </p:pic>
      <p:pic>
        <p:nvPicPr>
          <p:cNvPr id="23" name="Picture 22"/>
          <p:cNvPicPr>
            <a:picLocks noChangeAspect="1"/>
          </p:cNvPicPr>
          <p:nvPr/>
        </p:nvPicPr>
        <p:blipFill>
          <a:blip r:embed="rId5"/>
          <a:stretch>
            <a:fillRect/>
          </a:stretch>
        </p:blipFill>
        <p:spPr>
          <a:xfrm>
            <a:off x="5528628" y="1393609"/>
            <a:ext cx="355600" cy="330200"/>
          </a:xfrm>
          <a:prstGeom prst="rect">
            <a:avLst/>
          </a:prstGeom>
        </p:spPr>
      </p:pic>
      <p:pic>
        <p:nvPicPr>
          <p:cNvPr id="24" name="Picture 23"/>
          <p:cNvPicPr>
            <a:picLocks noChangeAspect="1"/>
          </p:cNvPicPr>
          <p:nvPr/>
        </p:nvPicPr>
        <p:blipFill>
          <a:blip r:embed="rId6"/>
          <a:stretch>
            <a:fillRect/>
          </a:stretch>
        </p:blipFill>
        <p:spPr>
          <a:xfrm>
            <a:off x="7797069" y="1406309"/>
            <a:ext cx="292100" cy="304800"/>
          </a:xfrm>
          <a:prstGeom prst="rect">
            <a:avLst/>
          </a:prstGeom>
        </p:spPr>
      </p:pic>
      <p:pic>
        <p:nvPicPr>
          <p:cNvPr id="25" name="Picture 24"/>
          <p:cNvPicPr>
            <a:picLocks noChangeAspect="1"/>
          </p:cNvPicPr>
          <p:nvPr/>
        </p:nvPicPr>
        <p:blipFill>
          <a:blip r:embed="rId7"/>
          <a:stretch>
            <a:fillRect/>
          </a:stretch>
        </p:blipFill>
        <p:spPr>
          <a:xfrm>
            <a:off x="9970480" y="1393609"/>
            <a:ext cx="330200" cy="330200"/>
          </a:xfrm>
          <a:prstGeom prst="rect">
            <a:avLst/>
          </a:prstGeom>
        </p:spPr>
      </p:pic>
    </p:spTree>
    <p:extLst>
      <p:ext uri="{BB962C8B-B14F-4D97-AF65-F5344CB8AC3E}">
        <p14:creationId xmlns:p14="http://schemas.microsoft.com/office/powerpoint/2010/main" val="5378693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Conversation</a:t>
            </a:r>
            <a:br>
              <a:rPr lang="en-US"/>
            </a:br>
            <a:r>
              <a:rPr lang="en-US"/>
              <a:t>as a Platform</a:t>
            </a:r>
          </a:p>
        </p:txBody>
      </p:sp>
      <p:sp>
        <p:nvSpPr>
          <p:cNvPr id="5" name="Title 1"/>
          <p:cNvSpPr txBox="1">
            <a:spLocks/>
          </p:cNvSpPr>
          <p:nvPr/>
        </p:nvSpPr>
        <p:spPr>
          <a:xfrm>
            <a:off x="5665864" y="1094012"/>
            <a:ext cx="6105033" cy="689766"/>
          </a:xfrm>
          <a:prstGeom prst="rect">
            <a:avLst/>
          </a:prstGeom>
        </p:spPr>
        <p:txBody>
          <a:bodyPr lIns="91323" tIns="146117" rIns="91323" bIns="146117">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39" defTabSz="931287" fontAlgn="base">
              <a:spcAft>
                <a:spcPts val="2397"/>
              </a:spcAft>
              <a:defRPr/>
            </a:pPr>
            <a:r>
              <a:rPr lang="en-US" sz="2797" spc="0">
                <a:gradFill>
                  <a:gsLst>
                    <a:gs pos="0">
                      <a:srgbClr val="FFFFFF"/>
                    </a:gs>
                    <a:gs pos="100000">
                      <a:srgbClr val="FFFFFF"/>
                    </a:gs>
                  </a:gsLst>
                  <a:lin ang="5400000" scaled="1"/>
                </a:gradFill>
                <a:latin typeface="Segoe UI Light"/>
                <a:cs typeface="Segoe UI Semilight" panose="020B0402040204020203" pitchFamily="34" charset="0"/>
              </a:rPr>
              <a:t>Human language is the new UI</a:t>
            </a:r>
          </a:p>
        </p:txBody>
      </p:sp>
      <p:sp>
        <p:nvSpPr>
          <p:cNvPr id="6" name="Rectangle 5"/>
          <p:cNvSpPr/>
          <p:nvPr/>
        </p:nvSpPr>
        <p:spPr>
          <a:xfrm>
            <a:off x="5665863" y="2422887"/>
            <a:ext cx="6208715" cy="971083"/>
          </a:xfrm>
          <a:prstGeom prst="rect">
            <a:avLst/>
          </a:prstGeom>
        </p:spPr>
        <p:txBody>
          <a:bodyPr>
            <a:spAutoFit/>
          </a:bodyPr>
          <a:lstStyle/>
          <a:p>
            <a:pPr marL="28539" defTabSz="931287" fontAlgn="base">
              <a:spcAft>
                <a:spcPts val="2397"/>
              </a:spcAft>
              <a:defRPr/>
            </a:pPr>
            <a:r>
              <a:rPr lang="en-US" sz="2797" kern="0">
                <a:gradFill>
                  <a:gsLst>
                    <a:gs pos="0">
                      <a:srgbClr val="FFFFFF"/>
                    </a:gs>
                    <a:gs pos="100000">
                      <a:srgbClr val="FFFFFF"/>
                    </a:gs>
                  </a:gsLst>
                  <a:lin ang="5400000" scaled="1"/>
                </a:gradFill>
                <a:latin typeface="Segoe UI Light"/>
                <a:cs typeface="Segoe UI Semilight" panose="020B0402040204020203" pitchFamily="34" charset="0"/>
              </a:rPr>
              <a:t>Bots are the new apps;</a:t>
            </a:r>
            <a:br>
              <a:rPr lang="en-US" sz="2797" kern="0">
                <a:gradFill>
                  <a:gsLst>
                    <a:gs pos="0">
                      <a:srgbClr val="FFFFFF"/>
                    </a:gs>
                    <a:gs pos="100000">
                      <a:srgbClr val="FFFFFF"/>
                    </a:gs>
                  </a:gsLst>
                  <a:lin ang="5400000" scaled="1"/>
                </a:gradFill>
                <a:latin typeface="Segoe UI Light"/>
                <a:cs typeface="Segoe UI Semilight" panose="020B0402040204020203" pitchFamily="34" charset="0"/>
              </a:rPr>
            </a:br>
            <a:r>
              <a:rPr lang="en-US" sz="2797" kern="0">
                <a:gradFill>
                  <a:gsLst>
                    <a:gs pos="0">
                      <a:srgbClr val="FFFFFF"/>
                    </a:gs>
                    <a:gs pos="100000">
                      <a:srgbClr val="FFFFFF"/>
                    </a:gs>
                  </a:gsLst>
                  <a:lin ang="5400000" scaled="1"/>
                </a:gradFill>
                <a:latin typeface="Segoe UI Light"/>
                <a:cs typeface="Segoe UI Semilight" panose="020B0402040204020203" pitchFamily="34" charset="0"/>
              </a:rPr>
              <a:t>digital assistants are meta apps</a:t>
            </a:r>
          </a:p>
        </p:txBody>
      </p:sp>
      <p:sp>
        <p:nvSpPr>
          <p:cNvPr id="7" name="Rectangle 6"/>
          <p:cNvSpPr/>
          <p:nvPr/>
        </p:nvSpPr>
        <p:spPr>
          <a:xfrm>
            <a:off x="5665865" y="4033079"/>
            <a:ext cx="6112868" cy="532574"/>
          </a:xfrm>
          <a:prstGeom prst="rect">
            <a:avLst/>
          </a:prstGeom>
        </p:spPr>
        <p:txBody>
          <a:bodyPr wrap="none">
            <a:spAutoFit/>
          </a:bodyPr>
          <a:lstStyle/>
          <a:p>
            <a:pPr marL="28539" defTabSz="931287" fontAlgn="base">
              <a:spcAft>
                <a:spcPts val="2397"/>
              </a:spcAft>
              <a:defRPr/>
            </a:pPr>
            <a:r>
              <a:rPr lang="en-US" sz="2797" kern="0">
                <a:gradFill>
                  <a:gsLst>
                    <a:gs pos="0">
                      <a:srgbClr val="FFFFFF"/>
                    </a:gs>
                    <a:gs pos="100000">
                      <a:srgbClr val="FFFFFF"/>
                    </a:gs>
                  </a:gsLst>
                  <a:lin ang="5400000" scaled="1"/>
                </a:gradFill>
                <a:latin typeface="Segoe UI Light"/>
                <a:cs typeface="Segoe UI Semilight" panose="020B0402040204020203" pitchFamily="34" charset="0"/>
              </a:rPr>
              <a:t>Intelligence infused into all interactions</a:t>
            </a:r>
          </a:p>
        </p:txBody>
      </p:sp>
      <p:sp>
        <p:nvSpPr>
          <p:cNvPr id="8" name="Rectangle 7"/>
          <p:cNvSpPr/>
          <p:nvPr/>
        </p:nvSpPr>
        <p:spPr>
          <a:xfrm>
            <a:off x="5658029" y="5204762"/>
            <a:ext cx="6358151" cy="523220"/>
          </a:xfrm>
          <a:prstGeom prst="rect">
            <a:avLst/>
          </a:prstGeom>
        </p:spPr>
        <p:txBody>
          <a:bodyPr wrap="none">
            <a:spAutoFit/>
          </a:bodyPr>
          <a:lstStyle/>
          <a:p>
            <a:r>
              <a:rPr lang="en-US" sz="2800">
                <a:solidFill>
                  <a:schemeClr val="bg1"/>
                </a:solidFill>
                <a:latin typeface="+mj-lt"/>
              </a:rPr>
              <a:t>20% of mobile queries are voice searches</a:t>
            </a:r>
          </a:p>
        </p:txBody>
      </p:sp>
    </p:spTree>
    <p:extLst>
      <p:ext uri="{BB962C8B-B14F-4D97-AF65-F5344CB8AC3E}">
        <p14:creationId xmlns:p14="http://schemas.microsoft.com/office/powerpoint/2010/main" val="14860097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Get started now</a:t>
            </a:r>
          </a:p>
        </p:txBody>
      </p:sp>
      <p:sp>
        <p:nvSpPr>
          <p:cNvPr id="4" name="Text Placeholder 3"/>
          <p:cNvSpPr>
            <a:spLocks noGrp="1"/>
          </p:cNvSpPr>
          <p:nvPr>
            <p:ph type="body" sz="quarter" idx="10"/>
          </p:nvPr>
        </p:nvSpPr>
        <p:spPr>
          <a:xfrm>
            <a:off x="1266092" y="1726879"/>
            <a:ext cx="6387038" cy="3662541"/>
          </a:xfrm>
        </p:spPr>
        <p:txBody>
          <a:bodyPr/>
          <a:lstStyle/>
          <a:p>
            <a:r>
              <a:rPr lang="en-US" sz="2000" kern="0">
                <a:solidFill>
                  <a:srgbClr val="505050"/>
                </a:solidFill>
              </a:rPr>
              <a:t>Learn more on the Cognitive Services </a:t>
            </a:r>
            <a:r>
              <a:rPr lang="en-US" sz="2000" kern="0">
                <a:solidFill>
                  <a:srgbClr val="505050"/>
                </a:solidFill>
                <a:hlinkClick r:id="rId2"/>
              </a:rPr>
              <a:t>website</a:t>
            </a:r>
            <a:endParaRPr lang="en-US" sz="2000" kern="0">
              <a:solidFill>
                <a:srgbClr val="505050"/>
              </a:solidFill>
            </a:endParaRPr>
          </a:p>
          <a:p>
            <a:pPr lvl="0"/>
            <a:r>
              <a:rPr lang="en-US" sz="2000" kern="0">
                <a:solidFill>
                  <a:srgbClr val="505050"/>
                </a:solidFill>
              </a:rPr>
              <a:t>and the Cortana Intelligence Suite </a:t>
            </a:r>
            <a:r>
              <a:rPr lang="en-US" sz="2000" kern="0">
                <a:solidFill>
                  <a:srgbClr val="505050"/>
                </a:solidFill>
                <a:hlinkClick r:id="rId3"/>
              </a:rPr>
              <a:t>website</a:t>
            </a:r>
            <a:endParaRPr lang="en-US" sz="2000" kern="0">
              <a:solidFill>
                <a:srgbClr val="505050"/>
              </a:solidFill>
            </a:endParaRPr>
          </a:p>
          <a:p>
            <a:pPr lvl="0"/>
            <a:endParaRPr lang="en-US" sz="2000" kern="0">
              <a:solidFill>
                <a:srgbClr val="505050"/>
              </a:solidFill>
            </a:endParaRPr>
          </a:p>
          <a:p>
            <a:r>
              <a:rPr lang="en-US" sz="2000" kern="0">
                <a:solidFill>
                  <a:srgbClr val="505050"/>
                </a:solidFill>
              </a:rPr>
              <a:t>Schedule a workshop to identify areas in your business where analytics and intelligence can drive transformation</a:t>
            </a:r>
          </a:p>
          <a:p>
            <a:pPr lvl="0"/>
            <a:endParaRPr lang="en-US" sz="2000" kern="0">
              <a:solidFill>
                <a:srgbClr val="505050"/>
              </a:solidFill>
            </a:endParaRPr>
          </a:p>
          <a:p>
            <a:r>
              <a:rPr lang="en-US" sz="2000" kern="0">
                <a:solidFill>
                  <a:srgbClr val="505050"/>
                </a:solidFill>
              </a:rPr>
              <a:t>Talk with your Microsoft contact about licensing options and partners</a:t>
            </a:r>
          </a:p>
          <a:p>
            <a:pPr lvl="0"/>
            <a:endParaRPr lang="en-US" sz="2000" kern="0">
              <a:solidFill>
                <a:srgbClr val="505050"/>
              </a:solidFill>
            </a:endParaRPr>
          </a:p>
          <a:p>
            <a:endParaRPr lang="en-US" sz="2000">
              <a:solidFill>
                <a:srgbClr val="505050"/>
              </a:solidFill>
            </a:endParaRPr>
          </a:p>
        </p:txBody>
      </p:sp>
      <p:pic>
        <p:nvPicPr>
          <p:cNvPr id="45" name="Picture 44"/>
          <p:cNvPicPr>
            <a:picLocks noChangeAspect="1"/>
          </p:cNvPicPr>
          <p:nvPr/>
        </p:nvPicPr>
        <p:blipFill>
          <a:blip r:embed="rId4"/>
          <a:stretch>
            <a:fillRect/>
          </a:stretch>
        </p:blipFill>
        <p:spPr>
          <a:xfrm>
            <a:off x="482948" y="3834501"/>
            <a:ext cx="426720" cy="396240"/>
          </a:xfrm>
          <a:prstGeom prst="rect">
            <a:avLst/>
          </a:prstGeom>
        </p:spPr>
      </p:pic>
      <p:pic>
        <p:nvPicPr>
          <p:cNvPr id="46" name="Picture 45"/>
          <p:cNvPicPr>
            <a:picLocks noChangeAspect="1"/>
          </p:cNvPicPr>
          <p:nvPr/>
        </p:nvPicPr>
        <p:blipFill>
          <a:blip r:embed="rId5"/>
          <a:stretch>
            <a:fillRect/>
          </a:stretch>
        </p:blipFill>
        <p:spPr>
          <a:xfrm>
            <a:off x="498188" y="2872174"/>
            <a:ext cx="396240" cy="396240"/>
          </a:xfrm>
          <a:prstGeom prst="rect">
            <a:avLst/>
          </a:prstGeom>
        </p:spPr>
      </p:pic>
      <p:pic>
        <p:nvPicPr>
          <p:cNvPr id="47" name="Picture 46"/>
          <p:cNvPicPr>
            <a:picLocks noChangeAspect="1"/>
          </p:cNvPicPr>
          <p:nvPr/>
        </p:nvPicPr>
        <p:blipFill>
          <a:blip r:embed="rId6"/>
          <a:stretch>
            <a:fillRect/>
          </a:stretch>
        </p:blipFill>
        <p:spPr>
          <a:xfrm>
            <a:off x="521048" y="1855015"/>
            <a:ext cx="350520" cy="365760"/>
          </a:xfrm>
          <a:prstGeom prst="rect">
            <a:avLst/>
          </a:prstGeom>
        </p:spPr>
      </p:pic>
    </p:spTree>
    <p:extLst>
      <p:ext uri="{BB962C8B-B14F-4D97-AF65-F5344CB8AC3E}">
        <p14:creationId xmlns:p14="http://schemas.microsoft.com/office/powerpoint/2010/main" val="4679080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Resources</a:t>
            </a:r>
          </a:p>
        </p:txBody>
      </p:sp>
      <p:sp>
        <p:nvSpPr>
          <p:cNvPr id="3" name="Text Placeholder 2"/>
          <p:cNvSpPr>
            <a:spLocks noGrp="1"/>
          </p:cNvSpPr>
          <p:nvPr>
            <p:ph type="body" sz="quarter" idx="10"/>
          </p:nvPr>
        </p:nvSpPr>
        <p:spPr>
          <a:xfrm>
            <a:off x="268928" y="1726879"/>
            <a:ext cx="9088828" cy="4099584"/>
          </a:xfrm>
        </p:spPr>
        <p:txBody>
          <a:bodyPr/>
          <a:lstStyle/>
          <a:p>
            <a:r>
              <a:rPr lang="en-US"/>
              <a:t>Sign up and get started today for free at </a:t>
            </a:r>
          </a:p>
          <a:p>
            <a:r>
              <a:rPr lang="en-US">
                <a:solidFill>
                  <a:schemeClr val="accent1"/>
                </a:solidFill>
                <a:hlinkClick r:id="rId2"/>
              </a:rPr>
              <a:t>dev.botframework.com</a:t>
            </a:r>
          </a:p>
          <a:p>
            <a:r>
              <a:rPr lang="en-US">
                <a:solidFill>
                  <a:schemeClr val="accent1"/>
                </a:solidFill>
                <a:hlinkClick r:id="rId2"/>
              </a:rPr>
              <a:t>www.microsoft.com/cognitive</a:t>
            </a:r>
            <a:endParaRPr lang="en-US">
              <a:solidFill>
                <a:schemeClr val="accent1"/>
              </a:solidFill>
            </a:endParaRPr>
          </a:p>
          <a:p>
            <a:endParaRPr lang="en-US"/>
          </a:p>
          <a:p>
            <a:r>
              <a:rPr lang="en-US" b="1"/>
              <a:t>Stack Overflow</a:t>
            </a:r>
            <a:br>
              <a:rPr lang="en-US" b="1"/>
            </a:br>
            <a:r>
              <a:rPr lang="en-US">
                <a:hlinkClick r:id="rId3"/>
              </a:rPr>
              <a:t>stackoverflow.com/questions/tagged/microsoft-cognitive</a:t>
            </a:r>
            <a:endParaRPr lang="en-US"/>
          </a:p>
          <a:p>
            <a:endParaRPr lang="en-US" b="1"/>
          </a:p>
          <a:p>
            <a:r>
              <a:rPr lang="en-US" b="1" err="1"/>
              <a:t>UserVoice</a:t>
            </a:r>
            <a:r>
              <a:rPr lang="en-US" b="1"/>
              <a:t> Feedback Forum</a:t>
            </a:r>
          </a:p>
          <a:p>
            <a:r>
              <a:rPr lang="en-US">
                <a:hlinkClick r:id="rId4"/>
              </a:rPr>
              <a:t>cognitive.uservoice.com/</a:t>
            </a:r>
            <a:endParaRPr lang="en-US"/>
          </a:p>
          <a:p>
            <a:endParaRPr lang="en-US"/>
          </a:p>
        </p:txBody>
      </p:sp>
    </p:spTree>
    <p:extLst>
      <p:ext uri="{BB962C8B-B14F-4D97-AF65-F5344CB8AC3E}">
        <p14:creationId xmlns:p14="http://schemas.microsoft.com/office/powerpoint/2010/main" val="624899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962291"/>
            <a:ext cx="5378548" cy="689676"/>
          </a:xfrm>
        </p:spPr>
        <p:txBody>
          <a:bodyPr/>
          <a:lstStyle/>
          <a:p>
            <a:r>
              <a:rPr lang="en-US" sz="3600"/>
              <a:t>The Benefits of Bots</a:t>
            </a:r>
          </a:p>
        </p:txBody>
      </p:sp>
      <p:sp>
        <p:nvSpPr>
          <p:cNvPr id="3" name="Picture Placeholder 2"/>
          <p:cNvSpPr>
            <a:spLocks noGrp="1"/>
          </p:cNvSpPr>
          <p:nvPr>
            <p:ph type="pic" sz="quarter" idx="10"/>
          </p:nvPr>
        </p:nvSpPr>
        <p:spPr/>
      </p:sp>
      <p:sp>
        <p:nvSpPr>
          <p:cNvPr id="9" name="TextBox 8"/>
          <p:cNvSpPr txBox="1"/>
          <p:nvPr/>
        </p:nvSpPr>
        <p:spPr>
          <a:xfrm>
            <a:off x="269240" y="1871205"/>
            <a:ext cx="4373097" cy="4706892"/>
          </a:xfrm>
          <a:prstGeom prst="rect">
            <a:avLst/>
          </a:prstGeom>
          <a:noFill/>
        </p:spPr>
        <p:txBody>
          <a:bodyPr wrap="square" lIns="179285" tIns="143428" rIns="179285" bIns="143428" rtlCol="0">
            <a:spAutoFit/>
          </a:bodyPr>
          <a:lstStyle/>
          <a:p>
            <a:pPr>
              <a:lnSpc>
                <a:spcPct val="90000"/>
              </a:lnSpc>
              <a:spcBef>
                <a:spcPts val="588"/>
              </a:spcBef>
              <a:spcAft>
                <a:spcPts val="588"/>
              </a:spcAft>
            </a:pPr>
            <a:r>
              <a:rPr lang="en-US" sz="1961">
                <a:gradFill>
                  <a:gsLst>
                    <a:gs pos="2917">
                      <a:schemeClr val="tx1"/>
                    </a:gs>
                    <a:gs pos="30000">
                      <a:schemeClr val="tx1"/>
                    </a:gs>
                  </a:gsLst>
                  <a:lin ang="5400000" scaled="0"/>
                </a:gradFill>
              </a:rPr>
              <a:t>Reach users where they are, </a:t>
            </a:r>
            <a:br>
              <a:rPr lang="en-US" sz="1961">
                <a:gradFill>
                  <a:gsLst>
                    <a:gs pos="2917">
                      <a:schemeClr val="tx1"/>
                    </a:gs>
                    <a:gs pos="30000">
                      <a:schemeClr val="tx1"/>
                    </a:gs>
                  </a:gsLst>
                  <a:lin ang="5400000" scaled="0"/>
                </a:gradFill>
              </a:rPr>
            </a:br>
            <a:r>
              <a:rPr lang="en-US" sz="1961">
                <a:gradFill>
                  <a:gsLst>
                    <a:gs pos="2917">
                      <a:schemeClr val="tx1"/>
                    </a:gs>
                    <a:gs pos="30000">
                      <a:schemeClr val="tx1"/>
                    </a:gs>
                  </a:gsLst>
                  <a:lin ang="5400000" scaled="0"/>
                </a:gradFill>
              </a:rPr>
              <a:t>on any platform</a:t>
            </a:r>
            <a:br>
              <a:rPr lang="en-US" sz="1961">
                <a:gradFill>
                  <a:gsLst>
                    <a:gs pos="2917">
                      <a:schemeClr val="tx1"/>
                    </a:gs>
                    <a:gs pos="30000">
                      <a:schemeClr val="tx1"/>
                    </a:gs>
                  </a:gsLst>
                  <a:lin ang="5400000" scaled="0"/>
                </a:gradFill>
              </a:rPr>
            </a:br>
            <a:endParaRPr lang="en-US" sz="1961">
              <a:gradFill>
                <a:gsLst>
                  <a:gs pos="2917">
                    <a:schemeClr val="tx1"/>
                  </a:gs>
                  <a:gs pos="30000">
                    <a:schemeClr val="tx1"/>
                  </a:gs>
                </a:gsLst>
                <a:lin ang="5400000" scaled="0"/>
              </a:gradFill>
            </a:endParaRPr>
          </a:p>
          <a:p>
            <a:pPr>
              <a:lnSpc>
                <a:spcPct val="90000"/>
              </a:lnSpc>
              <a:spcBef>
                <a:spcPts val="588"/>
              </a:spcBef>
              <a:spcAft>
                <a:spcPts val="588"/>
              </a:spcAft>
            </a:pPr>
            <a:r>
              <a:rPr lang="en-US" sz="1961">
                <a:gradFill>
                  <a:gsLst>
                    <a:gs pos="2917">
                      <a:schemeClr val="tx1"/>
                    </a:gs>
                    <a:gs pos="30000">
                      <a:schemeClr val="tx1"/>
                    </a:gs>
                  </a:gsLst>
                  <a:lin ang="5400000" scaled="0"/>
                </a:gradFill>
              </a:rPr>
              <a:t>Engage customers in a natural way; conversationally and in context</a:t>
            </a:r>
            <a:br>
              <a:rPr lang="en-US" sz="1961">
                <a:gradFill>
                  <a:gsLst>
                    <a:gs pos="2917">
                      <a:schemeClr val="tx1"/>
                    </a:gs>
                    <a:gs pos="30000">
                      <a:schemeClr val="tx1"/>
                    </a:gs>
                  </a:gsLst>
                  <a:lin ang="5400000" scaled="0"/>
                </a:gradFill>
              </a:rPr>
            </a:br>
            <a:endParaRPr lang="en-US" sz="1961">
              <a:gradFill>
                <a:gsLst>
                  <a:gs pos="2917">
                    <a:schemeClr val="tx1"/>
                  </a:gs>
                  <a:gs pos="30000">
                    <a:schemeClr val="tx1"/>
                  </a:gs>
                </a:gsLst>
                <a:lin ang="5400000" scaled="0"/>
              </a:gradFill>
            </a:endParaRPr>
          </a:p>
          <a:p>
            <a:pPr>
              <a:lnSpc>
                <a:spcPct val="90000"/>
              </a:lnSpc>
              <a:spcBef>
                <a:spcPts val="588"/>
              </a:spcBef>
              <a:spcAft>
                <a:spcPts val="588"/>
              </a:spcAft>
            </a:pPr>
            <a:r>
              <a:rPr lang="en-US" sz="1961">
                <a:gradFill>
                  <a:gsLst>
                    <a:gs pos="2917">
                      <a:schemeClr val="tx1"/>
                    </a:gs>
                    <a:gs pos="30000">
                      <a:schemeClr val="tx1"/>
                    </a:gs>
                  </a:gsLst>
                  <a:lin ang="5400000" scaled="0"/>
                </a:gradFill>
              </a:rPr>
              <a:t>Expose products &amp; services in messaging platforms, where users are highly engaged</a:t>
            </a:r>
            <a:br>
              <a:rPr lang="en-US" sz="1961">
                <a:gradFill>
                  <a:gsLst>
                    <a:gs pos="2917">
                      <a:schemeClr val="tx1"/>
                    </a:gs>
                    <a:gs pos="30000">
                      <a:schemeClr val="tx1"/>
                    </a:gs>
                  </a:gsLst>
                  <a:lin ang="5400000" scaled="0"/>
                </a:gradFill>
              </a:rPr>
            </a:br>
            <a:endParaRPr lang="en-US" sz="1961">
              <a:gradFill>
                <a:gsLst>
                  <a:gs pos="2917">
                    <a:schemeClr val="tx1"/>
                  </a:gs>
                  <a:gs pos="30000">
                    <a:schemeClr val="tx1"/>
                  </a:gs>
                </a:gsLst>
                <a:lin ang="5400000" scaled="0"/>
              </a:gradFill>
            </a:endParaRPr>
          </a:p>
          <a:p>
            <a:pPr>
              <a:lnSpc>
                <a:spcPct val="90000"/>
              </a:lnSpc>
              <a:spcBef>
                <a:spcPts val="588"/>
              </a:spcBef>
              <a:spcAft>
                <a:spcPts val="588"/>
              </a:spcAft>
            </a:pPr>
            <a:r>
              <a:rPr lang="en-US" sz="1961">
                <a:gradFill>
                  <a:gsLst>
                    <a:gs pos="2917">
                      <a:schemeClr val="tx1"/>
                    </a:gs>
                    <a:gs pos="30000">
                      <a:schemeClr val="tx1"/>
                    </a:gs>
                  </a:gsLst>
                  <a:lin ang="5400000" scaled="0"/>
                </a:gradFill>
              </a:rPr>
              <a:t>Use AI to improve the customer experience and reduce the need for human intervention </a:t>
            </a:r>
          </a:p>
          <a:p>
            <a:pPr defTabSz="896386">
              <a:lnSpc>
                <a:spcPct val="90000"/>
              </a:lnSpc>
              <a:spcBef>
                <a:spcPts val="588"/>
              </a:spcBef>
              <a:spcAft>
                <a:spcPts val="588"/>
              </a:spcAft>
              <a:defRPr/>
            </a:pPr>
            <a:endParaRPr lang="en-US" sz="1961" kern="0">
              <a:gradFill>
                <a:gsLst>
                  <a:gs pos="2917">
                    <a:schemeClr val="tx1"/>
                  </a:gs>
                  <a:gs pos="30000">
                    <a:schemeClr val="tx1"/>
                  </a:gs>
                </a:gsLst>
                <a:lin ang="5400000" scaled="0"/>
              </a:gradFill>
            </a:endParaRPr>
          </a:p>
        </p:txBody>
      </p:sp>
      <p:pic>
        <p:nvPicPr>
          <p:cNvPr id="7" name="CaaP_self_playing_2016_0403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946" t="4228" r="19335" b="4198"/>
          <a:stretch/>
        </p:blipFill>
        <p:spPr>
          <a:xfrm>
            <a:off x="5344272" y="487"/>
            <a:ext cx="6880386" cy="6897318"/>
          </a:xfrm>
          <a:prstGeom prst="rect">
            <a:avLst/>
          </a:prstGeom>
        </p:spPr>
      </p:pic>
      <p:sp>
        <p:nvSpPr>
          <p:cNvPr id="5" name="Rectangle 4"/>
          <p:cNvSpPr/>
          <p:nvPr/>
        </p:nvSpPr>
        <p:spPr bwMode="auto">
          <a:xfrm>
            <a:off x="11310259" y="6379029"/>
            <a:ext cx="914400" cy="4770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734800" y="6307792"/>
            <a:ext cx="489858" cy="4770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1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t>Designing a bot is very similar to designing an app</a:t>
            </a:r>
          </a:p>
        </p:txBody>
      </p:sp>
      <p:sp>
        <p:nvSpPr>
          <p:cNvPr id="7" name="TextBox 6"/>
          <p:cNvSpPr txBox="1"/>
          <p:nvPr/>
        </p:nvSpPr>
        <p:spPr>
          <a:xfrm>
            <a:off x="2209306" y="1521944"/>
            <a:ext cx="1635704" cy="544765"/>
          </a:xfrm>
          <a:prstGeom prst="rect">
            <a:avLst/>
          </a:prstGeom>
          <a:noFill/>
        </p:spPr>
        <p:txBody>
          <a:bodyPr wrap="none" lIns="182880" tIns="146304" rIns="182880" bIns="146304" rtlCol="0">
            <a:spAutoFit/>
          </a:bodyPr>
          <a:lstStyle/>
          <a:p>
            <a:pPr algn="ctr">
              <a:lnSpc>
                <a:spcPct val="90000"/>
              </a:lnSpc>
              <a:spcAft>
                <a:spcPts val="600"/>
              </a:spcAft>
            </a:pPr>
            <a:r>
              <a:rPr lang="en-US">
                <a:solidFill>
                  <a:schemeClr val="accent1"/>
                </a:solidFill>
              </a:rPr>
              <a:t>APP DESIGN</a:t>
            </a:r>
          </a:p>
        </p:txBody>
      </p:sp>
      <p:sp>
        <p:nvSpPr>
          <p:cNvPr id="8" name="TextBox 7"/>
          <p:cNvSpPr txBox="1"/>
          <p:nvPr/>
        </p:nvSpPr>
        <p:spPr>
          <a:xfrm>
            <a:off x="7855677" y="1521944"/>
            <a:ext cx="1644809" cy="544765"/>
          </a:xfrm>
          <a:prstGeom prst="rect">
            <a:avLst/>
          </a:prstGeom>
          <a:noFill/>
        </p:spPr>
        <p:txBody>
          <a:bodyPr wrap="none" lIns="182880" tIns="146304" rIns="182880" bIns="146304" rtlCol="0">
            <a:spAutoFit/>
          </a:bodyPr>
          <a:lstStyle/>
          <a:p>
            <a:pPr algn="ctr">
              <a:lnSpc>
                <a:spcPct val="90000"/>
              </a:lnSpc>
              <a:spcAft>
                <a:spcPts val="600"/>
              </a:spcAft>
            </a:pPr>
            <a:r>
              <a:rPr lang="en-US">
                <a:solidFill>
                  <a:schemeClr val="accent1"/>
                </a:solidFill>
              </a:rPr>
              <a:t>BOT DESIGN</a:t>
            </a:r>
          </a:p>
        </p:txBody>
      </p:sp>
      <p:pic>
        <p:nvPicPr>
          <p:cNvPr id="20" name="Picture 19"/>
          <p:cNvPicPr>
            <a:picLocks noChangeAspect="1"/>
          </p:cNvPicPr>
          <p:nvPr/>
        </p:nvPicPr>
        <p:blipFill>
          <a:blip r:embed="rId3"/>
          <a:stretch>
            <a:fillRect/>
          </a:stretch>
        </p:blipFill>
        <p:spPr>
          <a:xfrm>
            <a:off x="1902991" y="2527281"/>
            <a:ext cx="2247900" cy="3098800"/>
          </a:xfrm>
          <a:prstGeom prst="rect">
            <a:avLst/>
          </a:prstGeom>
        </p:spPr>
      </p:pic>
      <p:pic>
        <p:nvPicPr>
          <p:cNvPr id="21" name="Picture 20"/>
          <p:cNvPicPr>
            <a:picLocks noChangeAspect="1"/>
          </p:cNvPicPr>
          <p:nvPr/>
        </p:nvPicPr>
        <p:blipFill>
          <a:blip r:embed="rId4"/>
          <a:stretch>
            <a:fillRect/>
          </a:stretch>
        </p:blipFill>
        <p:spPr>
          <a:xfrm>
            <a:off x="7549443" y="2527281"/>
            <a:ext cx="2247900" cy="3098800"/>
          </a:xfrm>
          <a:prstGeom prst="rect">
            <a:avLst/>
          </a:prstGeom>
        </p:spPr>
      </p:pic>
      <p:sp>
        <p:nvSpPr>
          <p:cNvPr id="27" name="TextBox 26"/>
          <p:cNvSpPr txBox="1"/>
          <p:nvPr/>
        </p:nvSpPr>
        <p:spPr>
          <a:xfrm>
            <a:off x="2377532" y="1842959"/>
            <a:ext cx="1298817" cy="489365"/>
          </a:xfrm>
          <a:prstGeom prst="rect">
            <a:avLst/>
          </a:prstGeom>
          <a:noFill/>
        </p:spPr>
        <p:txBody>
          <a:bodyPr wrap="none" lIns="182880" tIns="146304" rIns="182880" bIns="146304" rtlCol="0">
            <a:spAutoFit/>
          </a:bodyPr>
          <a:lstStyle/>
          <a:p>
            <a:pPr algn="ctr">
              <a:lnSpc>
                <a:spcPct val="90000"/>
              </a:lnSpc>
              <a:spcAft>
                <a:spcPts val="600"/>
              </a:spcAft>
            </a:pPr>
            <a:r>
              <a:rPr lang="en-US" sz="1400">
                <a:solidFill>
                  <a:srgbClr val="505050"/>
                </a:solidFill>
              </a:rPr>
              <a:t>Page driven</a:t>
            </a:r>
          </a:p>
        </p:txBody>
      </p:sp>
      <p:sp>
        <p:nvSpPr>
          <p:cNvPr id="28" name="TextBox 27"/>
          <p:cNvSpPr txBox="1"/>
          <p:nvPr/>
        </p:nvSpPr>
        <p:spPr>
          <a:xfrm>
            <a:off x="7959383" y="1859361"/>
            <a:ext cx="1428020" cy="489365"/>
          </a:xfrm>
          <a:prstGeom prst="rect">
            <a:avLst/>
          </a:prstGeom>
          <a:noFill/>
        </p:spPr>
        <p:txBody>
          <a:bodyPr wrap="none" lIns="182880" tIns="146304" rIns="182880" bIns="146304" rtlCol="0">
            <a:spAutoFit/>
          </a:bodyPr>
          <a:lstStyle/>
          <a:p>
            <a:pPr algn="ctr">
              <a:lnSpc>
                <a:spcPct val="90000"/>
              </a:lnSpc>
              <a:spcAft>
                <a:spcPts val="600"/>
              </a:spcAft>
            </a:pPr>
            <a:r>
              <a:rPr lang="en-US" sz="1400">
                <a:solidFill>
                  <a:srgbClr val="505050"/>
                </a:solidFill>
              </a:rPr>
              <a:t>Dialog driven</a:t>
            </a:r>
          </a:p>
        </p:txBody>
      </p:sp>
      <p:sp>
        <p:nvSpPr>
          <p:cNvPr id="30" name="TextBox 29"/>
          <p:cNvSpPr txBox="1"/>
          <p:nvPr/>
        </p:nvSpPr>
        <p:spPr>
          <a:xfrm>
            <a:off x="4603578" y="4811881"/>
            <a:ext cx="2368021" cy="544765"/>
          </a:xfrm>
          <a:prstGeom prst="rect">
            <a:avLst/>
          </a:prstGeom>
          <a:noFill/>
        </p:spPr>
        <p:txBody>
          <a:bodyPr wrap="none" lIns="182880" tIns="146304" rIns="182880" bIns="146304" rtlCol="0">
            <a:spAutoFit/>
          </a:bodyPr>
          <a:lstStyle/>
          <a:p>
            <a:pPr algn="ctr">
              <a:lnSpc>
                <a:spcPct val="90000"/>
              </a:lnSpc>
              <a:spcAft>
                <a:spcPts val="600"/>
              </a:spcAft>
            </a:pPr>
            <a:r>
              <a:rPr lang="en-US">
                <a:solidFill>
                  <a:schemeClr val="accent1"/>
                </a:solidFill>
              </a:rPr>
              <a:t>SIMILAR OUTCOME</a:t>
            </a:r>
          </a:p>
        </p:txBody>
      </p:sp>
      <p:cxnSp>
        <p:nvCxnSpPr>
          <p:cNvPr id="33" name="Straight Arrow Connector 32"/>
          <p:cNvCxnSpPr/>
          <p:nvPr/>
        </p:nvCxnSpPr>
        <p:spPr>
          <a:xfrm>
            <a:off x="5848526" y="2863083"/>
            <a:ext cx="0" cy="13343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a:off x="3843193" y="1905836"/>
            <a:ext cx="2007150" cy="1912434"/>
          </a:xfrm>
          <a:prstGeom prst="arc">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flipH="1">
            <a:off x="5848526" y="1905836"/>
            <a:ext cx="2007150" cy="1912434"/>
          </a:xfrm>
          <a:prstGeom prst="arc">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4800975" y="5111963"/>
            <a:ext cx="1973233" cy="489365"/>
          </a:xfrm>
          <a:prstGeom prst="rect">
            <a:avLst/>
          </a:prstGeom>
          <a:noFill/>
        </p:spPr>
        <p:txBody>
          <a:bodyPr wrap="none" lIns="182880" tIns="146304" rIns="182880" bIns="146304" rtlCol="0">
            <a:spAutoFit/>
          </a:bodyPr>
          <a:lstStyle/>
          <a:p>
            <a:pPr algn="ctr">
              <a:lnSpc>
                <a:spcPct val="90000"/>
              </a:lnSpc>
              <a:spcAft>
                <a:spcPts val="600"/>
              </a:spcAft>
            </a:pPr>
            <a:r>
              <a:rPr lang="en-US" sz="1400">
                <a:solidFill>
                  <a:srgbClr val="505050"/>
                </a:solidFill>
              </a:rPr>
              <a:t>User receives results</a:t>
            </a:r>
          </a:p>
        </p:txBody>
      </p:sp>
    </p:spTree>
    <p:extLst>
      <p:ext uri="{BB962C8B-B14F-4D97-AF65-F5344CB8AC3E}">
        <p14:creationId xmlns:p14="http://schemas.microsoft.com/office/powerpoint/2010/main" val="6298475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5025" y="2197373"/>
            <a:ext cx="10515600" cy="1275809"/>
          </a:xfrm>
        </p:spPr>
        <p:txBody>
          <a:bodyPr anchor="ctr">
            <a:normAutofit/>
          </a:bodyPr>
          <a:lstStyle/>
          <a:p>
            <a:pPr marL="0" indent="0" algn="ctr">
              <a:buNone/>
            </a:pPr>
            <a:r>
              <a:rPr lang="en-GB" sz="6000">
                <a:solidFill>
                  <a:srgbClr val="505050"/>
                </a:solidFill>
                <a:latin typeface="+mj-lt"/>
              </a:rPr>
              <a:t>Conversation Flow</a:t>
            </a:r>
          </a:p>
        </p:txBody>
      </p:sp>
      <p:sp>
        <p:nvSpPr>
          <p:cNvPr id="3" name="Text Placeholder 2"/>
          <p:cNvSpPr txBox="1">
            <a:spLocks/>
          </p:cNvSpPr>
          <p:nvPr/>
        </p:nvSpPr>
        <p:spPr>
          <a:xfrm>
            <a:off x="835025" y="3461301"/>
            <a:ext cx="10515600" cy="553998"/>
          </a:xfrm>
          <a:prstGeom prst="rect">
            <a:avLst/>
          </a:prstGeom>
        </p:spPr>
        <p:txBody>
          <a:bodyPr vert="horz" wrap="square" lIns="146304" tIns="91440" rIns="146304" bIns="91440" rtlCol="0">
            <a:spAutoFit/>
          </a:bodyPr>
          <a:lstStyle>
            <a:lvl1pPr marL="335775" marR="0" indent="-335775" algn="l" defTabSz="913361" rtl="0" eaLnBrk="1" fontAlgn="auto" latinLnBrk="0" hangingPunct="1">
              <a:lnSpc>
                <a:spcPct val="90000"/>
              </a:lnSpc>
              <a:spcBef>
                <a:spcPct val="20000"/>
              </a:spcBef>
              <a:spcAft>
                <a:spcPts val="0"/>
              </a:spcAft>
              <a:buClrTx/>
              <a:buSzPct val="90000"/>
              <a:buFont typeface="Arial" pitchFamily="34" charset="0"/>
              <a:buChar char="•"/>
              <a:tabLst/>
              <a:defRPr sz="3917" kern="1200" spc="0" baseline="0">
                <a:gradFill>
                  <a:gsLst>
                    <a:gs pos="1250">
                      <a:schemeClr val="tx1"/>
                    </a:gs>
                    <a:gs pos="100000">
                      <a:schemeClr val="tx1"/>
                    </a:gs>
                  </a:gsLst>
                  <a:lin ang="5400000" scaled="0"/>
                </a:gradFill>
                <a:latin typeface="+mj-lt"/>
                <a:ea typeface="+mn-ea"/>
                <a:cs typeface="+mn-cs"/>
              </a:defRPr>
            </a:lvl1pPr>
            <a:lvl2pPr marL="572061" marR="0" indent="-236287" algn="l" defTabSz="913361"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475" marR="0" indent="-223851" algn="l" defTabSz="913361"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3pPr>
            <a:lvl4pPr marL="1007325" marR="0" indent="-223851" algn="l" defTabSz="913361"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4pPr>
            <a:lvl5pPr marL="1231175" marR="0" indent="-223851" algn="l" defTabSz="913361"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0" indent="0" algn="ctr" defTabSz="914400">
              <a:lnSpc>
                <a:spcPct val="100000"/>
              </a:lnSpc>
              <a:spcBef>
                <a:spcPts val="0"/>
              </a:spcBef>
              <a:buSzTx/>
              <a:buNone/>
            </a:pPr>
            <a:r>
              <a:rPr lang="en-GB" sz="2400"/>
              <a:t>Layout and high-level structure of the conversation</a:t>
            </a:r>
          </a:p>
        </p:txBody>
      </p:sp>
    </p:spTree>
    <p:extLst>
      <p:ext uri="{BB962C8B-B14F-4D97-AF65-F5344CB8AC3E}">
        <p14:creationId xmlns:p14="http://schemas.microsoft.com/office/powerpoint/2010/main" val="20080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Rough flowchart and copy</a:t>
            </a:r>
          </a:p>
        </p:txBody>
      </p:sp>
      <p:graphicFrame>
        <p:nvGraphicFramePr>
          <p:cNvPr id="3" name="Table 2"/>
          <p:cNvGraphicFramePr>
            <a:graphicFrameLocks noGrp="1"/>
          </p:cNvGraphicFramePr>
          <p:nvPr>
            <p:extLst>
              <p:ext uri="{D42A27DB-BD31-4B8C-83A1-F6EECF244321}">
                <p14:modId xmlns:p14="http://schemas.microsoft.com/office/powerpoint/2010/main" val="462196030"/>
              </p:ext>
            </p:extLst>
          </p:nvPr>
        </p:nvGraphicFramePr>
        <p:xfrm>
          <a:off x="5802944" y="1447348"/>
          <a:ext cx="4714342" cy="4213221"/>
        </p:xfrm>
        <a:graphic>
          <a:graphicData uri="http://schemas.openxmlformats.org/drawingml/2006/table">
            <a:tbl>
              <a:tblPr firstRow="1">
                <a:tableStyleId>{5C22544A-7EE6-4342-B048-85BDC9FD1C3A}</a:tableStyleId>
              </a:tblPr>
              <a:tblGrid>
                <a:gridCol w="2357171">
                  <a:extLst>
                    <a:ext uri="{9D8B030D-6E8A-4147-A177-3AD203B41FA5}">
                      <a16:colId xmlns:a16="http://schemas.microsoft.com/office/drawing/2014/main" val="20000"/>
                    </a:ext>
                  </a:extLst>
                </a:gridCol>
                <a:gridCol w="2357171">
                  <a:extLst>
                    <a:ext uri="{9D8B030D-6E8A-4147-A177-3AD203B41FA5}">
                      <a16:colId xmlns:a16="http://schemas.microsoft.com/office/drawing/2014/main" val="20001"/>
                    </a:ext>
                  </a:extLst>
                </a:gridCol>
              </a:tblGrid>
              <a:tr h="280881">
                <a:tc>
                  <a:txBody>
                    <a:bodyPr/>
                    <a:lstStyle/>
                    <a:p>
                      <a:r>
                        <a:rPr lang="en-US" sz="1400">
                          <a:solidFill>
                            <a:schemeClr val="accent1"/>
                          </a:solidFill>
                          <a:latin typeface="+mj-lt"/>
                        </a:rPr>
                        <a:t>Bot Says</a:t>
                      </a:r>
                    </a:p>
                  </a:txBody>
                  <a:tcPr marL="0" marR="0" marT="0" marB="0">
                    <a:noFill/>
                  </a:tcPr>
                </a:tc>
                <a:tc>
                  <a:txBody>
                    <a:bodyPr/>
                    <a:lstStyle/>
                    <a:p>
                      <a:pPr algn="r"/>
                      <a:r>
                        <a:rPr lang="en-US" sz="1400">
                          <a:solidFill>
                            <a:schemeClr val="accent1"/>
                          </a:solidFill>
                          <a:latin typeface="+mj-lt"/>
                        </a:rPr>
                        <a:t>User</a:t>
                      </a:r>
                      <a:r>
                        <a:rPr lang="en-US" sz="1400" baseline="0">
                          <a:solidFill>
                            <a:schemeClr val="accent1"/>
                          </a:solidFill>
                          <a:latin typeface="+mj-lt"/>
                        </a:rPr>
                        <a:t> Says</a:t>
                      </a:r>
                      <a:endParaRPr lang="en-US" sz="1400">
                        <a:solidFill>
                          <a:schemeClr val="accent1"/>
                        </a:solidFill>
                        <a:latin typeface="+mj-lt"/>
                      </a:endParaRPr>
                    </a:p>
                  </a:txBody>
                  <a:tcPr marL="0" marR="0" marT="0" marB="0">
                    <a:noFill/>
                  </a:tcPr>
                </a:tc>
                <a:extLst>
                  <a:ext uri="{0D108BD9-81ED-4DB2-BD59-A6C34878D82A}">
                    <a16:rowId xmlns:a16="http://schemas.microsoft.com/office/drawing/2014/main" val="10000"/>
                  </a:ext>
                </a:extLst>
              </a:tr>
              <a:tr h="196617">
                <a:tc>
                  <a:txBody>
                    <a:bodyPr/>
                    <a:lstStyle/>
                    <a:p>
                      <a:endParaRPr lang="en-US" sz="800"/>
                    </a:p>
                  </a:txBody>
                  <a:tcPr marL="0" marR="0" marT="0" marB="0">
                    <a:noFill/>
                  </a:tcPr>
                </a:tc>
                <a:tc>
                  <a:txBody>
                    <a:bodyPr/>
                    <a:lstStyle/>
                    <a:p>
                      <a:pPr algn="r"/>
                      <a:r>
                        <a:rPr lang="en-US" sz="800" b="1"/>
                        <a:t>“Where</a:t>
                      </a:r>
                      <a:r>
                        <a:rPr lang="en-US" sz="800" b="1" baseline="0"/>
                        <a:t> can I get a coffee?</a:t>
                      </a:r>
                      <a:r>
                        <a:rPr lang="en-US" sz="800" b="1"/>
                        <a:t>”</a:t>
                      </a:r>
                    </a:p>
                  </a:txBody>
                  <a:tcPr marL="0" marR="0" marT="0" marB="0">
                    <a:noFill/>
                  </a:tcPr>
                </a:tc>
                <a:extLst>
                  <a:ext uri="{0D108BD9-81ED-4DB2-BD59-A6C34878D82A}">
                    <a16:rowId xmlns:a16="http://schemas.microsoft.com/office/drawing/2014/main" val="10001"/>
                  </a:ext>
                </a:extLst>
              </a:tr>
              <a:tr h="196617">
                <a:tc>
                  <a:txBody>
                    <a:bodyPr/>
                    <a:lstStyle/>
                    <a:p>
                      <a:r>
                        <a:rPr lang="en-US" sz="800" i="1"/>
                        <a:t>I know lots of great places!</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02"/>
                  </a:ext>
                </a:extLst>
              </a:tr>
              <a:tr h="196617">
                <a:tc>
                  <a:txBody>
                    <a:bodyPr/>
                    <a:lstStyle/>
                    <a:p>
                      <a:r>
                        <a:rPr lang="en-US" sz="800" i="1"/>
                        <a:t>Let’s find a location close</a:t>
                      </a:r>
                      <a:r>
                        <a:rPr lang="en-US" sz="800" i="1" baseline="0"/>
                        <a:t> to you</a:t>
                      </a:r>
                      <a:endParaRPr lang="en-US" sz="800" i="1"/>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03"/>
                  </a:ext>
                </a:extLst>
              </a:tr>
              <a:tr h="196617">
                <a:tc>
                  <a:txBody>
                    <a:bodyPr/>
                    <a:lstStyle/>
                    <a:p>
                      <a:r>
                        <a:rPr lang="en-US" sz="800" i="1"/>
                        <a:t>Where are you at the moment?</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04"/>
                  </a:ext>
                </a:extLst>
              </a:tr>
              <a:tr h="196617">
                <a:tc>
                  <a:txBody>
                    <a:bodyPr/>
                    <a:lstStyle/>
                    <a:p>
                      <a:endParaRPr lang="en-US" sz="800"/>
                    </a:p>
                  </a:txBody>
                  <a:tcPr marL="0" marR="0" marT="0" marB="0">
                    <a:noFill/>
                  </a:tcPr>
                </a:tc>
                <a:tc>
                  <a:txBody>
                    <a:bodyPr/>
                    <a:lstStyle/>
                    <a:p>
                      <a:pPr algn="r"/>
                      <a:r>
                        <a:rPr lang="en-US" sz="800" b="1"/>
                        <a:t>“2 Kingdom St, London W2 6BD”</a:t>
                      </a:r>
                    </a:p>
                  </a:txBody>
                  <a:tcPr marL="0" marR="0" marT="0" marB="0">
                    <a:noFill/>
                  </a:tcPr>
                </a:tc>
                <a:extLst>
                  <a:ext uri="{0D108BD9-81ED-4DB2-BD59-A6C34878D82A}">
                    <a16:rowId xmlns:a16="http://schemas.microsoft.com/office/drawing/2014/main" val="10005"/>
                  </a:ext>
                </a:extLst>
              </a:tr>
              <a:tr h="196617">
                <a:tc>
                  <a:txBody>
                    <a:bodyPr/>
                    <a:lstStyle/>
                    <a:p>
                      <a:r>
                        <a:rPr lang="en-US" sz="800" i="1"/>
                        <a:t>Here are the locations closest</a:t>
                      </a:r>
                      <a:r>
                        <a:rPr lang="en-US" sz="800" i="1" baseline="0"/>
                        <a:t> to W2 6BD</a:t>
                      </a:r>
                      <a:endParaRPr lang="en-US" sz="800" i="1"/>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06"/>
                  </a:ext>
                </a:extLst>
              </a:tr>
              <a:tr h="196617">
                <a:tc>
                  <a:txBody>
                    <a:bodyPr/>
                    <a:lstStyle/>
                    <a:p>
                      <a:r>
                        <a:rPr lang="en-US" sz="800" b="1" i="1"/>
                        <a:t>RESULTS:</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07"/>
                  </a:ext>
                </a:extLst>
              </a:tr>
              <a:tr h="196617">
                <a:tc>
                  <a:txBody>
                    <a:bodyPr/>
                    <a:lstStyle/>
                    <a:p>
                      <a:r>
                        <a:rPr lang="en-US" sz="800" i="1"/>
                        <a:t>    Location Image</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08"/>
                  </a:ext>
                </a:extLst>
              </a:tr>
              <a:tr h="196617">
                <a:tc>
                  <a:txBody>
                    <a:bodyPr/>
                    <a:lstStyle/>
                    <a:p>
                      <a:r>
                        <a:rPr lang="en-US" sz="800" i="1"/>
                        <a:t>    Name</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09"/>
                  </a:ext>
                </a:extLst>
              </a:tr>
              <a:tr h="196617">
                <a:tc>
                  <a:txBody>
                    <a:bodyPr/>
                    <a:lstStyle/>
                    <a:p>
                      <a:r>
                        <a:rPr lang="en-US" sz="800" i="1"/>
                        <a:t>    Address</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10"/>
                  </a:ext>
                </a:extLst>
              </a:tr>
              <a:tr h="196617">
                <a:tc>
                  <a:txBody>
                    <a:bodyPr/>
                    <a:lstStyle/>
                    <a:p>
                      <a:r>
                        <a:rPr lang="en-US" sz="800" i="1"/>
                        <a:t>    Hours</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11"/>
                  </a:ext>
                </a:extLst>
              </a:tr>
              <a:tr h="196617">
                <a:tc>
                  <a:txBody>
                    <a:bodyPr/>
                    <a:lstStyle/>
                    <a:p>
                      <a:r>
                        <a:rPr lang="en-US" sz="800" i="1"/>
                        <a:t>More Locations</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12"/>
                  </a:ext>
                </a:extLst>
              </a:tr>
              <a:tr h="196617">
                <a:tc>
                  <a:txBody>
                    <a:bodyPr/>
                    <a:lstStyle/>
                    <a:p>
                      <a:endParaRPr lang="en-US" sz="800"/>
                    </a:p>
                  </a:txBody>
                  <a:tcPr marL="0" marR="0" marT="0" marB="0">
                    <a:noFill/>
                  </a:tcPr>
                </a:tc>
                <a:tc>
                  <a:txBody>
                    <a:bodyPr/>
                    <a:lstStyle/>
                    <a:p>
                      <a:pPr algn="r"/>
                      <a:r>
                        <a:rPr lang="en-US" sz="800" b="1"/>
                        <a:t>“Starbucks”</a:t>
                      </a:r>
                    </a:p>
                  </a:txBody>
                  <a:tcPr marL="0" marR="0" marT="0" marB="0">
                    <a:noFill/>
                  </a:tcPr>
                </a:tc>
                <a:extLst>
                  <a:ext uri="{0D108BD9-81ED-4DB2-BD59-A6C34878D82A}">
                    <a16:rowId xmlns:a16="http://schemas.microsoft.com/office/drawing/2014/main" val="10013"/>
                  </a:ext>
                </a:extLst>
              </a:tr>
              <a:tr h="196617">
                <a:tc>
                  <a:txBody>
                    <a:bodyPr/>
                    <a:lstStyle/>
                    <a:p>
                      <a:r>
                        <a:rPr lang="en-US" sz="800" i="1"/>
                        <a:t>Here’s more info on the Starbucks location</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14"/>
                  </a:ext>
                </a:extLst>
              </a:tr>
              <a:tr h="196617">
                <a:tc>
                  <a:txBody>
                    <a:bodyPr/>
                    <a:lstStyle/>
                    <a:p>
                      <a:r>
                        <a:rPr lang="en-US" sz="800" i="1"/>
                        <a:t>    Location Image</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15"/>
                  </a:ext>
                </a:extLst>
              </a:tr>
              <a:tr h="196617">
                <a:tc>
                  <a:txBody>
                    <a:bodyPr/>
                    <a:lstStyle/>
                    <a:p>
                      <a:r>
                        <a:rPr lang="en-US" sz="800" i="1"/>
                        <a:t>    Name</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16"/>
                  </a:ext>
                </a:extLst>
              </a:tr>
              <a:tr h="196617">
                <a:tc>
                  <a:txBody>
                    <a:bodyPr/>
                    <a:lstStyle/>
                    <a:p>
                      <a:r>
                        <a:rPr lang="en-US" sz="800" i="1"/>
                        <a:t>    Address</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17"/>
                  </a:ext>
                </a:extLst>
              </a:tr>
              <a:tr h="196617">
                <a:tc>
                  <a:txBody>
                    <a:bodyPr/>
                    <a:lstStyle/>
                    <a:p>
                      <a:r>
                        <a:rPr lang="en-US" sz="800" i="1"/>
                        <a:t>    Hours</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18"/>
                  </a:ext>
                </a:extLst>
              </a:tr>
              <a:tr h="196617">
                <a:tc>
                  <a:txBody>
                    <a:bodyPr/>
                    <a:lstStyle/>
                    <a:p>
                      <a:r>
                        <a:rPr lang="en-US" sz="800" i="1"/>
                        <a:t>    Directions</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19"/>
                  </a:ext>
                </a:extLst>
              </a:tr>
              <a:tr h="196617">
                <a:tc>
                  <a:txBody>
                    <a:bodyPr/>
                    <a:lstStyle/>
                    <a:p>
                      <a:r>
                        <a:rPr lang="en-US" sz="800" i="1"/>
                        <a:t>More Locations</a:t>
                      </a:r>
                    </a:p>
                  </a:txBody>
                  <a:tcPr marL="0" marR="0" marT="0" marB="0">
                    <a:solidFill>
                      <a:schemeClr val="bg1">
                        <a:lumMod val="95000"/>
                      </a:schemeClr>
                    </a:solidFill>
                  </a:tcPr>
                </a:tc>
                <a:tc>
                  <a:txBody>
                    <a:bodyPr/>
                    <a:lstStyle/>
                    <a:p>
                      <a:pPr algn="r"/>
                      <a:endParaRPr lang="en-US" sz="800"/>
                    </a:p>
                  </a:txBody>
                  <a:tcPr marL="0" marR="0" marT="0" marB="0">
                    <a:noFill/>
                  </a:tcPr>
                </a:tc>
                <a:extLst>
                  <a:ext uri="{0D108BD9-81ED-4DB2-BD59-A6C34878D82A}">
                    <a16:rowId xmlns:a16="http://schemas.microsoft.com/office/drawing/2014/main" val="10020"/>
                  </a:ext>
                </a:extLst>
              </a:tr>
            </a:tbl>
          </a:graphicData>
        </a:graphic>
      </p:graphicFrame>
      <p:grpSp>
        <p:nvGrpSpPr>
          <p:cNvPr id="24" name="Group 23"/>
          <p:cNvGrpSpPr/>
          <p:nvPr/>
        </p:nvGrpSpPr>
        <p:grpSpPr>
          <a:xfrm>
            <a:off x="1539347" y="1408813"/>
            <a:ext cx="2559388" cy="4191000"/>
            <a:chOff x="2399602" y="1408813"/>
            <a:chExt cx="2559388" cy="4191000"/>
          </a:xfrm>
        </p:grpSpPr>
        <p:pic>
          <p:nvPicPr>
            <p:cNvPr id="5" name="Picture 4"/>
            <p:cNvPicPr>
              <a:picLocks noChangeAspect="1"/>
            </p:cNvPicPr>
            <p:nvPr/>
          </p:nvPicPr>
          <p:blipFill>
            <a:blip r:embed="rId3"/>
            <a:stretch>
              <a:fillRect/>
            </a:stretch>
          </p:blipFill>
          <p:spPr>
            <a:xfrm>
              <a:off x="2710480" y="1408813"/>
              <a:ext cx="1955800" cy="4191000"/>
            </a:xfrm>
            <a:prstGeom prst="rect">
              <a:avLst/>
            </a:prstGeom>
          </p:spPr>
        </p:pic>
        <p:sp>
          <p:nvSpPr>
            <p:cNvPr id="8" name="Rectangle 7"/>
            <p:cNvSpPr/>
            <p:nvPr/>
          </p:nvSpPr>
          <p:spPr>
            <a:xfrm>
              <a:off x="3166637" y="1493763"/>
              <a:ext cx="505267" cy="175433"/>
            </a:xfrm>
            <a:prstGeom prst="rect">
              <a:avLst/>
            </a:prstGeom>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Locations</a:t>
              </a:r>
            </a:p>
          </p:txBody>
        </p:sp>
        <p:sp>
          <p:nvSpPr>
            <p:cNvPr id="9" name="Rectangle 8"/>
            <p:cNvSpPr/>
            <p:nvPr/>
          </p:nvSpPr>
          <p:spPr>
            <a:xfrm>
              <a:off x="3182667" y="1938700"/>
              <a:ext cx="473206" cy="258532"/>
            </a:xfrm>
            <a:prstGeom prst="rect">
              <a:avLst/>
            </a:prstGeom>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Current</a:t>
              </a:r>
              <a:br>
                <a:rPr lang="en-US" sz="600">
                  <a:gradFill>
                    <a:gsLst>
                      <a:gs pos="2917">
                        <a:schemeClr val="tx1"/>
                      </a:gs>
                      <a:gs pos="30000">
                        <a:schemeClr val="tx1"/>
                      </a:gs>
                    </a:gsLst>
                    <a:lin ang="5400000" scaled="0"/>
                  </a:gradFill>
                </a:rPr>
              </a:br>
              <a:r>
                <a:rPr lang="en-US" sz="600">
                  <a:gradFill>
                    <a:gsLst>
                      <a:gs pos="2917">
                        <a:schemeClr val="tx1"/>
                      </a:gs>
                      <a:gs pos="30000">
                        <a:schemeClr val="tx1"/>
                      </a:gs>
                    </a:gsLst>
                    <a:lin ang="5400000" scaled="0"/>
                  </a:gradFill>
                </a:rPr>
                <a:t>Location</a:t>
              </a:r>
            </a:p>
          </p:txBody>
        </p:sp>
        <p:sp>
          <p:nvSpPr>
            <p:cNvPr id="10" name="Rectangle 9"/>
            <p:cNvSpPr/>
            <p:nvPr/>
          </p:nvSpPr>
          <p:spPr>
            <a:xfrm>
              <a:off x="3191483" y="2602335"/>
              <a:ext cx="455574" cy="175433"/>
            </a:xfrm>
            <a:prstGeom prst="rect">
              <a:avLst/>
            </a:prstGeom>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Address</a:t>
              </a:r>
            </a:p>
          </p:txBody>
        </p:sp>
        <p:sp>
          <p:nvSpPr>
            <p:cNvPr id="11" name="Rectangle 10"/>
            <p:cNvSpPr/>
            <p:nvPr/>
          </p:nvSpPr>
          <p:spPr>
            <a:xfrm>
              <a:off x="3182667" y="3220456"/>
              <a:ext cx="473206" cy="258532"/>
            </a:xfrm>
            <a:prstGeom prst="rect">
              <a:avLst/>
            </a:prstGeom>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Location</a:t>
              </a:r>
              <a:br>
                <a:rPr lang="en-US" sz="600">
                  <a:gradFill>
                    <a:gsLst>
                      <a:gs pos="2917">
                        <a:schemeClr val="tx1"/>
                      </a:gs>
                      <a:gs pos="30000">
                        <a:schemeClr val="tx1"/>
                      </a:gs>
                    </a:gsLst>
                    <a:lin ang="5400000" scaled="0"/>
                  </a:gradFill>
                </a:rPr>
              </a:br>
              <a:r>
                <a:rPr lang="en-US" sz="600">
                  <a:gradFill>
                    <a:gsLst>
                      <a:gs pos="2917">
                        <a:schemeClr val="tx1"/>
                      </a:gs>
                      <a:gs pos="30000">
                        <a:schemeClr val="tx1"/>
                      </a:gs>
                    </a:gsLst>
                    <a:lin ang="5400000" scaled="0"/>
                  </a:gradFill>
                </a:rPr>
                <a:t>Search</a:t>
              </a:r>
            </a:p>
          </p:txBody>
        </p:sp>
        <p:sp>
          <p:nvSpPr>
            <p:cNvPr id="12" name="Rectangle 11"/>
            <p:cNvSpPr/>
            <p:nvPr/>
          </p:nvSpPr>
          <p:spPr>
            <a:xfrm>
              <a:off x="3185071" y="3936151"/>
              <a:ext cx="468398" cy="175433"/>
            </a:xfrm>
            <a:prstGeom prst="rect">
              <a:avLst/>
            </a:prstGeom>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Matches</a:t>
              </a:r>
            </a:p>
          </p:txBody>
        </p:sp>
        <p:sp>
          <p:nvSpPr>
            <p:cNvPr id="13" name="Rectangle 12"/>
            <p:cNvSpPr/>
            <p:nvPr/>
          </p:nvSpPr>
          <p:spPr>
            <a:xfrm>
              <a:off x="3166636" y="4615224"/>
              <a:ext cx="505268" cy="175433"/>
            </a:xfrm>
            <a:prstGeom prst="rect">
              <a:avLst/>
            </a:prstGeom>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Locations</a:t>
              </a:r>
            </a:p>
          </p:txBody>
        </p:sp>
        <p:sp>
          <p:nvSpPr>
            <p:cNvPr id="14" name="Rectangle 13"/>
            <p:cNvSpPr/>
            <p:nvPr/>
          </p:nvSpPr>
          <p:spPr>
            <a:xfrm>
              <a:off x="3182667" y="5294297"/>
              <a:ext cx="473206" cy="175433"/>
            </a:xfrm>
            <a:prstGeom prst="rect">
              <a:avLst/>
            </a:prstGeom>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Location</a:t>
              </a:r>
            </a:p>
          </p:txBody>
        </p:sp>
        <p:sp>
          <p:nvSpPr>
            <p:cNvPr id="15" name="Rectangle 14"/>
            <p:cNvSpPr/>
            <p:nvPr/>
          </p:nvSpPr>
          <p:spPr>
            <a:xfrm>
              <a:off x="4054841" y="5294296"/>
              <a:ext cx="583814" cy="175433"/>
            </a:xfrm>
            <a:prstGeom prst="rect">
              <a:avLst/>
            </a:prstGeom>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“Directions”</a:t>
              </a:r>
            </a:p>
          </p:txBody>
        </p:sp>
        <p:sp>
          <p:nvSpPr>
            <p:cNvPr id="17" name="Rectangle 16"/>
            <p:cNvSpPr/>
            <p:nvPr/>
          </p:nvSpPr>
          <p:spPr>
            <a:xfrm>
              <a:off x="2560439" y="2600990"/>
              <a:ext cx="300083" cy="175433"/>
            </a:xfrm>
            <a:prstGeom prst="rect">
              <a:avLst/>
            </a:prstGeom>
            <a:solidFill>
              <a:schemeClr val="bg1"/>
            </a:solidFill>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Yes</a:t>
              </a:r>
            </a:p>
          </p:txBody>
        </p:sp>
        <p:sp>
          <p:nvSpPr>
            <p:cNvPr id="18" name="Rectangle 17"/>
            <p:cNvSpPr/>
            <p:nvPr/>
          </p:nvSpPr>
          <p:spPr>
            <a:xfrm>
              <a:off x="4017447" y="3263838"/>
              <a:ext cx="287259" cy="175433"/>
            </a:xfrm>
            <a:prstGeom prst="rect">
              <a:avLst/>
            </a:prstGeom>
            <a:solidFill>
              <a:schemeClr val="bg1"/>
            </a:solidFill>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No</a:t>
              </a:r>
            </a:p>
          </p:txBody>
        </p:sp>
        <p:sp>
          <p:nvSpPr>
            <p:cNvPr id="19" name="Rectangle 18"/>
            <p:cNvSpPr/>
            <p:nvPr/>
          </p:nvSpPr>
          <p:spPr>
            <a:xfrm>
              <a:off x="4373573" y="3583556"/>
              <a:ext cx="585417" cy="175433"/>
            </a:xfrm>
            <a:prstGeom prst="rect">
              <a:avLst/>
            </a:prstGeom>
            <a:solidFill>
              <a:schemeClr val="bg1"/>
            </a:solidFill>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New Search</a:t>
              </a:r>
            </a:p>
          </p:txBody>
        </p:sp>
        <p:sp>
          <p:nvSpPr>
            <p:cNvPr id="20" name="Rectangle 19"/>
            <p:cNvSpPr/>
            <p:nvPr/>
          </p:nvSpPr>
          <p:spPr>
            <a:xfrm>
              <a:off x="2399602" y="4941025"/>
              <a:ext cx="707245" cy="175433"/>
            </a:xfrm>
            <a:prstGeom prst="rect">
              <a:avLst/>
            </a:prstGeom>
            <a:solidFill>
              <a:schemeClr val="bg1"/>
            </a:solidFill>
          </p:spPr>
          <p:txBody>
            <a:bodyPr wrap="none">
              <a:spAutoFit/>
            </a:bodyPr>
            <a:lstStyle/>
            <a:p>
              <a:pPr algn="ctr">
                <a:lnSpc>
                  <a:spcPct val="90000"/>
                </a:lnSpc>
                <a:spcAft>
                  <a:spcPts val="600"/>
                </a:spcAft>
              </a:pPr>
              <a:r>
                <a:rPr lang="en-US" sz="600">
                  <a:gradFill>
                    <a:gsLst>
                      <a:gs pos="2917">
                        <a:schemeClr val="tx1"/>
                      </a:gs>
                      <a:gs pos="30000">
                        <a:schemeClr val="tx1"/>
                      </a:gs>
                    </a:gsLst>
                    <a:lin ang="5400000" scaled="0"/>
                  </a:gradFill>
                </a:rPr>
                <a:t>More Locations</a:t>
              </a:r>
            </a:p>
          </p:txBody>
        </p:sp>
        <p:sp>
          <p:nvSpPr>
            <p:cNvPr id="21" name="Rectangle 20"/>
            <p:cNvSpPr/>
            <p:nvPr/>
          </p:nvSpPr>
          <p:spPr>
            <a:xfrm>
              <a:off x="3714850" y="2906138"/>
              <a:ext cx="264432" cy="175433"/>
            </a:xfrm>
            <a:prstGeom prst="rect">
              <a:avLst/>
            </a:prstGeom>
            <a:solidFill>
              <a:schemeClr val="bg1"/>
            </a:solidFill>
          </p:spPr>
          <p:txBody>
            <a:bodyPr wrap="none" lIns="46800" rIns="46800">
              <a:spAutoFit/>
            </a:bodyPr>
            <a:lstStyle/>
            <a:p>
              <a:pPr algn="ctr">
                <a:lnSpc>
                  <a:spcPct val="90000"/>
                </a:lnSpc>
                <a:spcAft>
                  <a:spcPts val="600"/>
                </a:spcAft>
              </a:pPr>
              <a:r>
                <a:rPr lang="en-US" sz="600">
                  <a:gradFill>
                    <a:gsLst>
                      <a:gs pos="2917">
                        <a:schemeClr val="tx1"/>
                      </a:gs>
                      <a:gs pos="30000">
                        <a:schemeClr val="tx1"/>
                      </a:gs>
                    </a:gsLst>
                    <a:lin ang="5400000" scaled="0"/>
                  </a:gradFill>
                </a:rPr>
                <a:t>Valid</a:t>
              </a:r>
            </a:p>
          </p:txBody>
        </p:sp>
        <p:sp>
          <p:nvSpPr>
            <p:cNvPr id="22" name="Rectangle 21"/>
            <p:cNvSpPr/>
            <p:nvPr/>
          </p:nvSpPr>
          <p:spPr>
            <a:xfrm>
              <a:off x="3367973" y="2292459"/>
              <a:ext cx="102592" cy="83100"/>
            </a:xfrm>
            <a:prstGeom prst="rect">
              <a:avLst/>
            </a:prstGeom>
            <a:solidFill>
              <a:schemeClr val="bg1"/>
            </a:solidFill>
          </p:spPr>
          <p:txBody>
            <a:bodyPr wrap="none" lIns="0" tIns="0" rIns="0" bIns="0">
              <a:spAutoFit/>
            </a:bodyPr>
            <a:lstStyle/>
            <a:p>
              <a:pPr algn="ctr">
                <a:lnSpc>
                  <a:spcPct val="90000"/>
                </a:lnSpc>
                <a:spcAft>
                  <a:spcPts val="600"/>
                </a:spcAft>
              </a:pPr>
              <a:r>
                <a:rPr lang="en-US" sz="600">
                  <a:gradFill>
                    <a:gsLst>
                      <a:gs pos="2917">
                        <a:schemeClr val="tx1"/>
                      </a:gs>
                      <a:gs pos="30000">
                        <a:schemeClr val="tx1"/>
                      </a:gs>
                    </a:gsLst>
                    <a:lin ang="5400000" scaled="0"/>
                  </a:gradFill>
                </a:rPr>
                <a:t>No</a:t>
              </a:r>
            </a:p>
          </p:txBody>
        </p:sp>
      </p:grpSp>
    </p:spTree>
    <p:extLst>
      <p:ext uri="{BB962C8B-B14F-4D97-AF65-F5344CB8AC3E}">
        <p14:creationId xmlns:p14="http://schemas.microsoft.com/office/powerpoint/2010/main" val="5255346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603372"/>
            <a:ext cx="10515600" cy="2852737"/>
          </a:xfrm>
        </p:spPr>
        <p:txBody>
          <a:bodyPr anchor="ctr" anchorCtr="0"/>
          <a:lstStyle/>
          <a:p>
            <a:pPr algn="ctr"/>
            <a:r>
              <a:rPr lang="en-GB"/>
              <a:t>The Microsoft</a:t>
            </a:r>
            <a:br>
              <a:rPr lang="en-GB"/>
            </a:br>
            <a:r>
              <a:rPr lang="en-GB"/>
              <a:t>Bot Framework</a:t>
            </a:r>
            <a:endParaRPr lang="en-GB">
              <a:solidFill>
                <a:srgbClr val="FF0000"/>
              </a:solidFill>
            </a:endParaRPr>
          </a:p>
        </p:txBody>
      </p:sp>
      <p:sp>
        <p:nvSpPr>
          <p:cNvPr id="3" name="Text Placeholder 2"/>
          <p:cNvSpPr>
            <a:spLocks noGrp="1"/>
          </p:cNvSpPr>
          <p:nvPr>
            <p:ph type="body" idx="1"/>
          </p:nvPr>
        </p:nvSpPr>
        <p:spPr>
          <a:xfrm>
            <a:off x="831850" y="4197577"/>
            <a:ext cx="10515600" cy="849463"/>
          </a:xfrm>
        </p:spPr>
        <p:txBody>
          <a:bodyPr/>
          <a:lstStyle/>
          <a:p>
            <a:pPr algn="ctr"/>
            <a:r>
              <a:rPr lang="en-GB"/>
              <a:t>Build and connect intelligent bots to interact with </a:t>
            </a:r>
            <a:br>
              <a:rPr lang="en-GB"/>
            </a:br>
            <a:r>
              <a:rPr lang="en-GB"/>
              <a:t>your users naturally wherever they are.</a:t>
            </a:r>
          </a:p>
        </p:txBody>
      </p:sp>
    </p:spTree>
    <p:extLst>
      <p:ext uri="{BB962C8B-B14F-4D97-AF65-F5344CB8AC3E}">
        <p14:creationId xmlns:p14="http://schemas.microsoft.com/office/powerpoint/2010/main" val="200259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Microsoft Bot Framework</a:t>
            </a:r>
          </a:p>
        </p:txBody>
      </p:sp>
      <p:sp>
        <p:nvSpPr>
          <p:cNvPr id="3" name="Text Placeholder 2"/>
          <p:cNvSpPr>
            <a:spLocks noGrp="1"/>
          </p:cNvSpPr>
          <p:nvPr>
            <p:ph type="body" sz="quarter" idx="12"/>
          </p:nvPr>
        </p:nvSpPr>
        <p:spPr>
          <a:xfrm>
            <a:off x="268927" y="1334669"/>
            <a:ext cx="6275285" cy="4096506"/>
          </a:xfrm>
        </p:spPr>
        <p:txBody>
          <a:bodyPr vert="horz" wrap="square" lIns="146304" tIns="91440" rIns="146304" bIns="91440" rtlCol="0" anchor="t">
            <a:spAutoFit/>
          </a:bodyPr>
          <a:lstStyle/>
          <a:p>
            <a:pPr marL="335280" indent="-335280"/>
            <a:r>
              <a:rPr lang="en-US" sz="1800">
                <a:solidFill>
                  <a:srgbClr val="505050"/>
                </a:solidFill>
                <a:latin typeface="+mn-lt"/>
              </a:rPr>
              <a:t>Build Bots that support a range of communication channels with users. </a:t>
            </a:r>
            <a:endParaRPr lang="en-US"/>
          </a:p>
          <a:p>
            <a:pPr marL="335280" indent="-335280"/>
            <a:endParaRPr lang="en-US" sz="1800">
              <a:solidFill>
                <a:srgbClr val="505050"/>
              </a:solidFill>
              <a:latin typeface="+mn-lt"/>
              <a:cs typeface="Segoe UI"/>
            </a:endParaRPr>
          </a:p>
          <a:p>
            <a:pPr marL="335280" indent="-335280"/>
            <a:r>
              <a:rPr lang="en-US" sz="1800">
                <a:solidFill>
                  <a:srgbClr val="505050"/>
                </a:solidFill>
                <a:latin typeface="+mn-lt"/>
              </a:rPr>
              <a:t>The conversation can use simple text strings or more complex rich cards that contain text, images, and action buttons. </a:t>
            </a:r>
            <a:endParaRPr lang="en-US" sz="1800">
              <a:solidFill>
                <a:srgbClr val="505050"/>
              </a:solidFill>
              <a:latin typeface="+mn-lt"/>
              <a:cs typeface="Segoe UI"/>
            </a:endParaRPr>
          </a:p>
          <a:p>
            <a:pPr marL="335280" indent="-335280"/>
            <a:endParaRPr lang="en-US" sz="1800">
              <a:solidFill>
                <a:srgbClr val="505050"/>
              </a:solidFill>
              <a:latin typeface="+mn-lt"/>
              <a:cs typeface="Segoe UI"/>
            </a:endParaRPr>
          </a:p>
          <a:p>
            <a:pPr marL="335280" indent="-335280"/>
            <a:r>
              <a:rPr lang="en-US" sz="1800">
                <a:solidFill>
                  <a:srgbClr val="505050"/>
                </a:solidFill>
                <a:latin typeface="+mn-lt"/>
                <a:cs typeface="Segoe UI"/>
              </a:rPr>
              <a:t>Design conversations in your bot to be freeform or offer guided interactions where the Bot provides the user choices or actions. </a:t>
            </a:r>
          </a:p>
          <a:p>
            <a:pPr marL="335280" indent="-335280"/>
            <a:endParaRPr lang="en-US" sz="1800">
              <a:solidFill>
                <a:srgbClr val="505050"/>
              </a:solidFill>
              <a:latin typeface="+mn-lt"/>
              <a:cs typeface="Segoe UI"/>
            </a:endParaRPr>
          </a:p>
          <a:p>
            <a:pPr marL="335280" indent="-335280"/>
            <a:r>
              <a:rPr lang="en-US" sz="1800">
                <a:solidFill>
                  <a:srgbClr val="505050"/>
                </a:solidFill>
                <a:latin typeface="+mn-lt"/>
              </a:rPr>
              <a:t>Add natural language interactions, which let your users interact with your bots in a natural and expressive way.</a:t>
            </a:r>
            <a:endParaRPr lang="en-US" sz="1800">
              <a:solidFill>
                <a:srgbClr val="505050"/>
              </a:solidFill>
              <a:latin typeface="+mn-lt"/>
              <a:cs typeface="Segoe UI"/>
            </a:endParaRPr>
          </a:p>
          <a:p>
            <a:pPr marL="335280" indent="-335280"/>
            <a:endParaRPr lang="en-US" sz="2000">
              <a:latin typeface="+mn-lt"/>
              <a:cs typeface="Segoe UI"/>
            </a:endParaRPr>
          </a:p>
        </p:txBody>
      </p:sp>
      <p:pic>
        <p:nvPicPr>
          <p:cNvPr id="7" name="Picture 6"/>
          <p:cNvPicPr>
            <a:picLocks noChangeAspect="1"/>
          </p:cNvPicPr>
          <p:nvPr/>
        </p:nvPicPr>
        <p:blipFill>
          <a:blip r:embed="rId3">
            <a:lum bright="100000"/>
          </a:blip>
          <a:stretch>
            <a:fillRect/>
          </a:stretch>
        </p:blipFill>
        <p:spPr>
          <a:xfrm>
            <a:off x="8129847" y="604202"/>
            <a:ext cx="3181004" cy="5649596"/>
          </a:xfrm>
          <a:prstGeom prst="rect">
            <a:avLst/>
          </a:prstGeom>
        </p:spPr>
      </p:pic>
    </p:spTree>
    <p:extLst>
      <p:ext uri="{BB962C8B-B14F-4D97-AF65-F5344CB8AC3E}">
        <p14:creationId xmlns:p14="http://schemas.microsoft.com/office/powerpoint/2010/main" val="10111368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use the Bot Framework</a:t>
            </a:r>
          </a:p>
        </p:txBody>
      </p:sp>
      <p:sp>
        <p:nvSpPr>
          <p:cNvPr id="3" name="Text Placeholder 2"/>
          <p:cNvSpPr>
            <a:spLocks noGrp="1"/>
          </p:cNvSpPr>
          <p:nvPr>
            <p:ph type="body" sz="quarter" idx="10"/>
          </p:nvPr>
        </p:nvSpPr>
        <p:spPr>
          <a:xfrm>
            <a:off x="268928" y="1726879"/>
            <a:ext cx="9088828" cy="2659190"/>
          </a:xfrm>
        </p:spPr>
        <p:txBody>
          <a:bodyPr/>
          <a:lstStyle/>
          <a:p>
            <a:r>
              <a:rPr lang="en-US">
                <a:solidFill>
                  <a:srgbClr val="676767"/>
                </a:solidFill>
              </a:rPr>
              <a:t>Developers writing bots all face the same problems: bots require basic I/O, they must have language and dialog skills, and they must connect to users, preferably in any conversation experience and language the user chooses. </a:t>
            </a:r>
          </a:p>
          <a:p>
            <a:endParaRPr lang="en-US">
              <a:solidFill>
                <a:srgbClr val="676767"/>
              </a:solidFill>
            </a:endParaRPr>
          </a:p>
          <a:p>
            <a:r>
              <a:rPr lang="en-US">
                <a:solidFill>
                  <a:srgbClr val="676767"/>
                </a:solidFill>
              </a:rPr>
              <a:t>The Bot Framework provides powerful tools and features to help solve these problems.</a:t>
            </a:r>
            <a:endParaRPr lang="en-US">
              <a:solidFill>
                <a:srgbClr val="FF0000"/>
              </a:solidFill>
            </a:endParaRPr>
          </a:p>
        </p:txBody>
      </p:sp>
    </p:spTree>
    <p:extLst>
      <p:ext uri="{BB962C8B-B14F-4D97-AF65-F5344CB8AC3E}">
        <p14:creationId xmlns:p14="http://schemas.microsoft.com/office/powerpoint/2010/main" val="1924899247"/>
      </p:ext>
    </p:extLst>
  </p:cSld>
  <p:clrMapOvr>
    <a:masterClrMapping/>
  </p:clrMapOvr>
  <p:transition>
    <p:fade/>
  </p:transition>
</p:sld>
</file>

<file path=ppt/theme/theme1.xml><?xml version="1.0" encoding="utf-8"?>
<a:theme xmlns:a="http://schemas.openxmlformats.org/drawingml/2006/main" name="C+E Them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 Theme" id="{D189963A-AE84-A346-82C2-4F303B4B3788}" vid="{54CD9288-10CF-BD4B-A1BA-DFC2D75A7B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07ef5da7-6799-43b9-aa46-da2d59df8c39">nesmit@microsoft.com</LastSharedByUser>
    <SharedWithUsers xmlns="07ef5da7-6799-43b9-aa46-da2d59df8c39">
      <UserInfo>
        <DisplayName>Nick Welch</DisplayName>
        <AccountId>35</AccountId>
        <AccountType/>
      </UserInfo>
    </SharedWithUsers>
    <LastSharedByTime xmlns="07ef5da7-6799-43b9-aa46-da2d59df8c39">2017-09-13T11:42:12+00:00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B7EB9B5CBE10541BD8736E841F433A2" ma:contentTypeVersion="8" ma:contentTypeDescription="Create a new document." ma:contentTypeScope="" ma:versionID="34c6eff9e72bd74700d5066947159a84">
  <xsd:schema xmlns:xsd="http://www.w3.org/2001/XMLSchema" xmlns:xs="http://www.w3.org/2001/XMLSchema" xmlns:p="http://schemas.microsoft.com/office/2006/metadata/properties" xmlns:ns2="89c4580b-5f94-4ba7-a04e-805faea9d210" xmlns:ns3="07ef5da7-6799-43b9-aa46-da2d59df8c39" targetNamespace="http://schemas.microsoft.com/office/2006/metadata/properties" ma:root="true" ma:fieldsID="41d4e11a82d0fb794ece88c0f899259a" ns2:_="" ns3:_="">
    <xsd:import namespace="89c4580b-5f94-4ba7-a04e-805faea9d210"/>
    <xsd:import namespace="07ef5da7-6799-43b9-aa46-da2d59df8c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c4580b-5f94-4ba7-a04e-805faea9d21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ef5da7-6799-43b9-aa46-da2d59df8c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E01B3E-EEE6-41B7-80CE-3356B80527FD}">
  <ds:schemaRefs>
    <ds:schemaRef ds:uri="07ef5da7-6799-43b9-aa46-da2d59df8c39"/>
    <ds:schemaRef ds:uri="http://purl.org/dc/elements/1.1/"/>
    <ds:schemaRef ds:uri="http://schemas.microsoft.com/office/2006/metadata/properties"/>
    <ds:schemaRef ds:uri="http://schemas.openxmlformats.org/package/2006/metadata/core-properties"/>
    <ds:schemaRef ds:uri="89c4580b-5f94-4ba7-a04e-805faea9d210"/>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85E1FD8-425D-4FCA-97FF-51525156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c4580b-5f94-4ba7-a04e-805faea9d210"/>
    <ds:schemaRef ds:uri="07ef5da7-6799-43b9-aa46-da2d59df8c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03413D-F0D4-4048-A18C-33EE27AF0E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12030</TotalTime>
  <Words>1657</Words>
  <Application>Microsoft Macintosh PowerPoint</Application>
  <PresentationFormat>Widescreen</PresentationFormat>
  <Paragraphs>301</Paragraphs>
  <Slides>21</Slides>
  <Notes>15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Segoe UI</vt:lpstr>
      <vt:lpstr>Segoe UI Light</vt:lpstr>
      <vt:lpstr>Segoe UI Semilight</vt:lpstr>
      <vt:lpstr>C+E Theme</vt:lpstr>
      <vt:lpstr>Intelligent Bot Experience  Roberto Cervantes robece@microsoft.com</vt:lpstr>
      <vt:lpstr>Conversation as a Platform</vt:lpstr>
      <vt:lpstr>The Benefits of Bots</vt:lpstr>
      <vt:lpstr>Designing a bot is very similar to designing an app</vt:lpstr>
      <vt:lpstr>PowerPoint Presentation</vt:lpstr>
      <vt:lpstr>Rough flowchart and copy</vt:lpstr>
      <vt:lpstr>The Microsoft Bot Framework</vt:lpstr>
      <vt:lpstr>The Microsoft Bot Framework</vt:lpstr>
      <vt:lpstr>Why use the Bot Framework</vt:lpstr>
      <vt:lpstr>The Microsoft Bot Framework</vt:lpstr>
      <vt:lpstr>How to develop your Bot</vt:lpstr>
      <vt:lpstr>Channels</vt:lpstr>
      <vt:lpstr>Activities &amp; Messages</vt:lpstr>
      <vt:lpstr>Rich Cards</vt:lpstr>
      <vt:lpstr>Adaptive Cards</vt:lpstr>
      <vt:lpstr>Making your bots smarter</vt:lpstr>
      <vt:lpstr>Microsoft Cognitive Services</vt:lpstr>
      <vt:lpstr>What are Cognitive Services?</vt:lpstr>
      <vt:lpstr>Cognitive Services</vt:lpstr>
      <vt:lpstr>Get started now</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MOBILE3: Excite</dc:title>
  <cp:lastModifiedBy>Roberto Cervantes Rivero</cp:lastModifiedBy>
  <cp:revision>18</cp:revision>
  <dcterms:modified xsi:type="dcterms:W3CDTF">2018-12-18T16:10:59Z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0x0101001B7EB9B5CBE10541BD8736E841F433A2</vt:lpwstr>
  </property>
</Properties>
</file>